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60" y="3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a9b441a8c9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a9b441a8c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a9b441a8c9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a9b441a8c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a9b441a8c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a9b441a8c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a9b441a8c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a9b441a8c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a9b441a8c9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a9b441a8c9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a9b441a8c9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a9b441a8c9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9b441a8c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9b441a8c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a9b441a8c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a9b441a8c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9b441a8c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9b441a8c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9b441a8c9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a9b441a8c9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a9b441a8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a9b441a8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a9b441a8c9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a9b441a8c9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a9b441a8c9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a9b441a8c9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a9b441a8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a9b441a8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a9b441a8c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a9b441a8c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a9b441a8c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a9b441a8c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a9b441a8c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a9b441a8c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a9b441a8c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a9b441a8c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a9b441a8c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a9b441a8c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9b441a8c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9b441a8c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744575"/>
            <a:ext cx="8520600" cy="2802300"/>
          </a:xfrm>
          <a:prstGeom prst="rect">
            <a:avLst/>
          </a:prstGeom>
        </p:spPr>
        <p:txBody>
          <a:bodyPr spcFirstLastPara="1" wrap="square" lIns="91425" tIns="91425" rIns="91425" bIns="91425" anchor="b" anchorCtr="0">
            <a:noAutofit/>
          </a:bodyPr>
          <a:lstStyle/>
          <a:p>
            <a:pPr marL="0" lvl="0" indent="0" algn="ctr" rtl="0">
              <a:lnSpc>
                <a:spcPct val="115000"/>
              </a:lnSpc>
              <a:spcBef>
                <a:spcPts val="1200"/>
              </a:spcBef>
              <a:spcAft>
                <a:spcPts val="1200"/>
              </a:spcAft>
              <a:buClr>
                <a:schemeClr val="dk1"/>
              </a:buClr>
              <a:buSzPts val="1100"/>
              <a:buFont typeface="Arial"/>
              <a:buNone/>
            </a:pPr>
            <a:r>
              <a:rPr lang="en" sz="3800" b="1" dirty="0"/>
              <a:t>Mutualism in the Redwood Forest Ecosystem!</a:t>
            </a:r>
            <a:endParaRPr sz="68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4" name="Google Shape;114;p22"/>
          <p:cNvSpPr txBox="1"/>
          <p:nvPr/>
        </p:nvSpPr>
        <p:spPr>
          <a:xfrm>
            <a:off x="5686175" y="3971675"/>
            <a:ext cx="3075000" cy="1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Two coho salmon swimming in the creek.</a:t>
            </a:r>
            <a:endParaRPr sz="1000"/>
          </a:p>
        </p:txBody>
      </p:sp>
      <p:pic>
        <p:nvPicPr>
          <p:cNvPr id="113" name="Google Shape;113;p22" descr="Two coho salmon swimming in the creek." title="Salmon"/>
          <p:cNvPicPr preferRelativeResize="0"/>
          <p:nvPr/>
        </p:nvPicPr>
        <p:blipFill>
          <a:blip r:embed="rId3">
            <a:alphaModFix/>
          </a:blip>
          <a:stretch>
            <a:fillRect/>
          </a:stretch>
        </p:blipFill>
        <p:spPr>
          <a:xfrm>
            <a:off x="5610525" y="1321538"/>
            <a:ext cx="3333900" cy="2500425"/>
          </a:xfrm>
          <a:prstGeom prst="rect">
            <a:avLst/>
          </a:prstGeom>
          <a:noFill/>
          <a:ln>
            <a:noFill/>
          </a:ln>
        </p:spPr>
      </p:pic>
      <p:sp>
        <p:nvSpPr>
          <p:cNvPr id="112" name="Google Shape;112;p22"/>
          <p:cNvSpPr txBox="1">
            <a:spLocks noGrp="1"/>
          </p:cNvSpPr>
          <p:nvPr>
            <p:ph type="body" idx="1"/>
          </p:nvPr>
        </p:nvSpPr>
        <p:spPr>
          <a:xfrm>
            <a:off x="311700" y="971963"/>
            <a:ext cx="5193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latin typeface="Times New Roman"/>
                <a:ea typeface="Times New Roman"/>
                <a:cs typeface="Times New Roman"/>
                <a:sym typeface="Times New Roman"/>
              </a:rPr>
              <a:t>Redwoods often grow along creeks. They will help to shade the creek and keep it cool.  They keep soil from going into the creek and muddying the water. When their branches or trunks fall into the creek, it helps to slow the water down and create pools.  All these things make for a better habitat for the Coho Salmon.</a:t>
            </a: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600" dirty="0">
                <a:solidFill>
                  <a:schemeClr val="dk1"/>
                </a:solidFill>
                <a:latin typeface="Times New Roman"/>
                <a:ea typeface="Times New Roman"/>
                <a:cs typeface="Times New Roman"/>
                <a:sym typeface="Times New Roman"/>
              </a:rPr>
              <a:t>Coho salmon go from the creek to the ocean and back again. When salmon go out to the ocean, they get a lot of important nutrients from the things they eat.  When they come back to lay their eggs, they will die in the creek. After they die they will decompose and the nutrients they brought from the ocean become a part of the redwood forest ecosystem and help the redwoods to grow.</a:t>
            </a:r>
            <a:endParaRPr sz="1600" dirty="0"/>
          </a:p>
        </p:txBody>
      </p:sp>
      <p:sp>
        <p:nvSpPr>
          <p:cNvPr id="111" name="Google Shape;111;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100" b="1">
                <a:latin typeface="Times New Roman"/>
                <a:ea typeface="Times New Roman"/>
                <a:cs typeface="Times New Roman"/>
                <a:sym typeface="Times New Roman"/>
              </a:rPr>
              <a:t>Coho Salmon and The Redwood Trees: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3"/>
          <p:cNvSpPr txBox="1"/>
          <p:nvPr/>
        </p:nvSpPr>
        <p:spPr>
          <a:xfrm>
            <a:off x="503350" y="4561525"/>
            <a:ext cx="8163600" cy="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 drawing of a coho salmon saying “Think of someone who brings something new to your life!”</a:t>
            </a:r>
            <a:endParaRPr sz="1000"/>
          </a:p>
        </p:txBody>
      </p:sp>
      <p:pic>
        <p:nvPicPr>
          <p:cNvPr id="119" name="Google Shape;119;p23" descr="A drawing of a coho salmon saying “Think of someone who brings something new to your life!”" title="Cartoon Salmon"/>
          <p:cNvPicPr preferRelativeResize="0"/>
          <p:nvPr/>
        </p:nvPicPr>
        <p:blipFill>
          <a:blip r:embed="rId3">
            <a:alphaModFix/>
          </a:blip>
          <a:stretch>
            <a:fillRect/>
          </a:stretch>
        </p:blipFill>
        <p:spPr>
          <a:xfrm>
            <a:off x="1798808" y="437700"/>
            <a:ext cx="5258500" cy="4123825"/>
          </a:xfrm>
          <a:prstGeom prst="rect">
            <a:avLst/>
          </a:prstGeom>
          <a:noFill/>
          <a:ln>
            <a:noFill/>
          </a:ln>
        </p:spPr>
      </p:pic>
      <p:sp>
        <p:nvSpPr>
          <p:cNvPr id="2" name="Title 1">
            <a:extLst>
              <a:ext uri="{FF2B5EF4-FFF2-40B4-BE49-F238E27FC236}">
                <a16:creationId xmlns:a16="http://schemas.microsoft.com/office/drawing/2014/main" id="{FF99C11F-76D9-4227-A2A2-485FEDB859FA}"/>
              </a:ext>
            </a:extLst>
          </p:cNvPr>
          <p:cNvSpPr>
            <a:spLocks noGrp="1"/>
          </p:cNvSpPr>
          <p:nvPr>
            <p:ph type="title"/>
          </p:nvPr>
        </p:nvSpPr>
        <p:spPr/>
        <p:txBody>
          <a:bodyPr/>
          <a:lstStyle/>
          <a:p>
            <a:r>
              <a:rPr lang="en-US" b="1" dirty="0"/>
              <a:t>Salmon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8" name="Google Shape;128;p24"/>
          <p:cNvSpPr txBox="1"/>
          <p:nvPr/>
        </p:nvSpPr>
        <p:spPr>
          <a:xfrm>
            <a:off x="5851325" y="4317700"/>
            <a:ext cx="2964900" cy="24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Green lichen on a rock</a:t>
            </a:r>
            <a:endParaRPr sz="1000"/>
          </a:p>
        </p:txBody>
      </p:sp>
      <p:pic>
        <p:nvPicPr>
          <p:cNvPr id="127" name="Google Shape;127;p24" descr="Green lichen on a rock" title="Lichen"/>
          <p:cNvPicPr preferRelativeResize="0"/>
          <p:nvPr/>
        </p:nvPicPr>
        <p:blipFill>
          <a:blip r:embed="rId3">
            <a:alphaModFix/>
          </a:blip>
          <a:stretch>
            <a:fillRect/>
          </a:stretch>
        </p:blipFill>
        <p:spPr>
          <a:xfrm>
            <a:off x="5767800" y="1736400"/>
            <a:ext cx="3200201" cy="2404603"/>
          </a:xfrm>
          <a:prstGeom prst="rect">
            <a:avLst/>
          </a:prstGeom>
          <a:noFill/>
          <a:ln>
            <a:noFill/>
          </a:ln>
        </p:spPr>
      </p:pic>
      <p:sp>
        <p:nvSpPr>
          <p:cNvPr id="126" name="Google Shape;126;p24"/>
          <p:cNvSpPr txBox="1">
            <a:spLocks noGrp="1"/>
          </p:cNvSpPr>
          <p:nvPr>
            <p:ph type="body" idx="1"/>
          </p:nvPr>
        </p:nvSpPr>
        <p:spPr>
          <a:xfrm>
            <a:off x="445400" y="1152475"/>
            <a:ext cx="5193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Lichen is not one thing, but many things that exist together!</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Lichen is made up of different kinds of fungus and algae.  The fungus creates the structure and provides nutrients.  The algae makes food and energy from sunlight and water for itself and the fungus. Therefore, they have a mutualistic relationship.</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Without all these components, lichen would not exist.  All the different organisms are a part of this team.</a:t>
            </a:r>
            <a:endParaRPr/>
          </a:p>
        </p:txBody>
      </p:sp>
      <p:sp>
        <p:nvSpPr>
          <p:cNvPr id="125" name="Google Shape;12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700" b="1" dirty="0">
                <a:latin typeface="Times New Roman"/>
                <a:ea typeface="Times New Roman"/>
                <a:cs typeface="Times New Roman"/>
                <a:sym typeface="Times New Roman"/>
              </a:rPr>
              <a:t>Lichen</a:t>
            </a:r>
            <a:endParaRPr sz="2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Google Shape;134;p25"/>
          <p:cNvSpPr txBox="1"/>
          <p:nvPr/>
        </p:nvSpPr>
        <p:spPr>
          <a:xfrm>
            <a:off x="865100" y="4616550"/>
            <a:ext cx="7683900" cy="18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Lichen arranged like a smiley face says, “Think of a person in your life who is always your teammate!” </a:t>
            </a:r>
            <a:endParaRPr sz="1000"/>
          </a:p>
        </p:txBody>
      </p:sp>
      <p:pic>
        <p:nvPicPr>
          <p:cNvPr id="133" name="Google Shape;133;p25" descr="Lichen arranged like a smiley face says, “Think of a person in your life who is always your teammate!” &#10;" title="Smile Lichen"/>
          <p:cNvPicPr preferRelativeResize="0"/>
          <p:nvPr/>
        </p:nvPicPr>
        <p:blipFill>
          <a:blip r:embed="rId3">
            <a:alphaModFix/>
          </a:blip>
          <a:stretch>
            <a:fillRect/>
          </a:stretch>
        </p:blipFill>
        <p:spPr>
          <a:xfrm>
            <a:off x="1693875" y="430138"/>
            <a:ext cx="5541650" cy="4283225"/>
          </a:xfrm>
          <a:prstGeom prst="rect">
            <a:avLst/>
          </a:prstGeom>
          <a:noFill/>
          <a:ln>
            <a:noFill/>
          </a:ln>
        </p:spPr>
      </p:pic>
      <p:sp>
        <p:nvSpPr>
          <p:cNvPr id="2" name="Title 1">
            <a:extLst>
              <a:ext uri="{FF2B5EF4-FFF2-40B4-BE49-F238E27FC236}">
                <a16:creationId xmlns:a16="http://schemas.microsoft.com/office/drawing/2014/main" id="{DB1664FD-9E08-4784-97BA-10FF529E369A}"/>
              </a:ext>
            </a:extLst>
          </p:cNvPr>
          <p:cNvSpPr>
            <a:spLocks noGrp="1"/>
          </p:cNvSpPr>
          <p:nvPr>
            <p:ph type="title"/>
          </p:nvPr>
        </p:nvSpPr>
        <p:spPr/>
        <p:txBody>
          <a:bodyPr/>
          <a:lstStyle/>
          <a:p>
            <a:r>
              <a:rPr lang="en-US" dirty="0"/>
              <a:t>Lichen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2" name="Google Shape;142;p26"/>
          <p:cNvSpPr txBox="1"/>
          <p:nvPr/>
        </p:nvSpPr>
        <p:spPr>
          <a:xfrm>
            <a:off x="5190700" y="4215475"/>
            <a:ext cx="3641700" cy="4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Mushrooms grow out of a redwood log</a:t>
            </a:r>
            <a:endParaRPr sz="1000"/>
          </a:p>
        </p:txBody>
      </p:sp>
      <p:pic>
        <p:nvPicPr>
          <p:cNvPr id="141" name="Google Shape;141;p26" descr="Mushrooms grow out of a redwood log" title="Mushrooms"/>
          <p:cNvPicPr preferRelativeResize="0"/>
          <p:nvPr/>
        </p:nvPicPr>
        <p:blipFill>
          <a:blip r:embed="rId3">
            <a:alphaModFix/>
          </a:blip>
          <a:stretch>
            <a:fillRect/>
          </a:stretch>
        </p:blipFill>
        <p:spPr>
          <a:xfrm>
            <a:off x="5036450" y="1209450"/>
            <a:ext cx="3923700" cy="2935718"/>
          </a:xfrm>
          <a:prstGeom prst="rect">
            <a:avLst/>
          </a:prstGeom>
          <a:noFill/>
          <a:ln>
            <a:noFill/>
          </a:ln>
        </p:spPr>
      </p:pic>
      <p:sp>
        <p:nvSpPr>
          <p:cNvPr id="140" name="Google Shape;140;p26"/>
          <p:cNvSpPr txBox="1">
            <a:spLocks noGrp="1"/>
          </p:cNvSpPr>
          <p:nvPr>
            <p:ph type="body" idx="1"/>
          </p:nvPr>
        </p:nvSpPr>
        <p:spPr>
          <a:xfrm>
            <a:off x="311700" y="1152475"/>
            <a:ext cx="4603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When you see a mushroom, you are only seeing a very small part of it! That is because most of it lives underground, in what’s called the mycelium.</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This mycelium plays an important role in how trees talk to each other. Scientists believe these mushrooms connect to tree roots underground and get important food and energy from the tree roots. In return the mushrooms connect the tree to other trees around them, helping trees to talk with each other.  </a:t>
            </a:r>
            <a:endParaRPr/>
          </a:p>
        </p:txBody>
      </p:sp>
      <p:sp>
        <p:nvSpPr>
          <p:cNvPr id="139" name="Google Shape;139;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700" b="1" dirty="0">
                <a:latin typeface="Times New Roman"/>
                <a:ea typeface="Times New Roman"/>
                <a:cs typeface="Times New Roman"/>
                <a:sym typeface="Times New Roman"/>
              </a:rPr>
              <a:t>Mushrooms and Trees</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8" name="Google Shape;148;p27"/>
          <p:cNvSpPr txBox="1"/>
          <p:nvPr/>
        </p:nvSpPr>
        <p:spPr>
          <a:xfrm>
            <a:off x="6441175" y="3255950"/>
            <a:ext cx="2162700" cy="15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a:t>
            </a:r>
            <a:endParaRPr sz="1000"/>
          </a:p>
          <a:p>
            <a:pPr marL="0" lvl="0" indent="0" algn="l" rtl="0">
              <a:spcBef>
                <a:spcPts val="0"/>
              </a:spcBef>
              <a:spcAft>
                <a:spcPts val="0"/>
              </a:spcAft>
              <a:buNone/>
            </a:pPr>
            <a:r>
              <a:rPr lang="en" sz="1000"/>
              <a:t>A drawing of three redwood trees and their roots are connected with three mushrooms and their mycelium underground. The mushrooms say “Think of someone in your life who helps you express how you feel.”</a:t>
            </a:r>
            <a:endParaRPr sz="1000"/>
          </a:p>
        </p:txBody>
      </p:sp>
      <p:pic>
        <p:nvPicPr>
          <p:cNvPr id="147" name="Google Shape;147;p27" descr="A drawing of three redwood trees and their roots are connected with three mushrooms and their mycelium underground. The mushrooms say “Think of someone in your life who helps you express how you feel.”" title="Cartoon Mushrooms and Trees"/>
          <p:cNvPicPr preferRelativeResize="0"/>
          <p:nvPr/>
        </p:nvPicPr>
        <p:blipFill>
          <a:blip r:embed="rId3">
            <a:alphaModFix/>
          </a:blip>
          <a:stretch>
            <a:fillRect/>
          </a:stretch>
        </p:blipFill>
        <p:spPr>
          <a:xfrm>
            <a:off x="2878475" y="136675"/>
            <a:ext cx="3033400" cy="4728225"/>
          </a:xfrm>
          <a:prstGeom prst="rect">
            <a:avLst/>
          </a:prstGeom>
          <a:noFill/>
          <a:ln>
            <a:noFill/>
          </a:ln>
        </p:spPr>
      </p:pic>
      <p:sp>
        <p:nvSpPr>
          <p:cNvPr id="2" name="Title 1">
            <a:extLst>
              <a:ext uri="{FF2B5EF4-FFF2-40B4-BE49-F238E27FC236}">
                <a16:creationId xmlns:a16="http://schemas.microsoft.com/office/drawing/2014/main" id="{0FAA87FD-5FAA-4C35-AAA7-76ABD4C1844B}"/>
              </a:ext>
            </a:extLst>
          </p:cNvPr>
          <p:cNvSpPr>
            <a:spLocks noGrp="1"/>
          </p:cNvSpPr>
          <p:nvPr>
            <p:ph type="title"/>
          </p:nvPr>
        </p:nvSpPr>
        <p:spPr/>
        <p:txBody>
          <a:bodyPr/>
          <a:lstStyle/>
          <a:p>
            <a:r>
              <a:rPr lang="en-US" dirty="0"/>
              <a:t>Mushrooms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6" name="Google Shape;156;p28"/>
          <p:cNvSpPr txBox="1"/>
          <p:nvPr/>
        </p:nvSpPr>
        <p:spPr>
          <a:xfrm>
            <a:off x="5426625" y="4427825"/>
            <a:ext cx="31539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 chipmunk eats seeds on a rock</a:t>
            </a:r>
            <a:endParaRPr sz="1000"/>
          </a:p>
        </p:txBody>
      </p:sp>
      <p:pic>
        <p:nvPicPr>
          <p:cNvPr id="155" name="Google Shape;155;p28" descr="A chipmunk eats seeds on a rock" title="Chipmonk"/>
          <p:cNvPicPr preferRelativeResize="0"/>
          <p:nvPr/>
        </p:nvPicPr>
        <p:blipFill>
          <a:blip r:embed="rId3">
            <a:alphaModFix/>
          </a:blip>
          <a:stretch>
            <a:fillRect/>
          </a:stretch>
        </p:blipFill>
        <p:spPr>
          <a:xfrm>
            <a:off x="5529450" y="855550"/>
            <a:ext cx="2737500" cy="3416400"/>
          </a:xfrm>
          <a:prstGeom prst="rect">
            <a:avLst/>
          </a:prstGeom>
          <a:noFill/>
          <a:ln>
            <a:noFill/>
          </a:ln>
        </p:spPr>
      </p:pic>
      <p:sp>
        <p:nvSpPr>
          <p:cNvPr id="154" name="Google Shape;154;p28"/>
          <p:cNvSpPr txBox="1">
            <a:spLocks noGrp="1"/>
          </p:cNvSpPr>
          <p:nvPr>
            <p:ph type="body" idx="1"/>
          </p:nvPr>
        </p:nvSpPr>
        <p:spPr>
          <a:xfrm>
            <a:off x="311700" y="1152475"/>
            <a:ext cx="4509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There are different kinds of berries throughout the redwood forest.  Some of these berries can be dangerous for us to eat, but are fine for animals like chipmunks, birds and squirrels.   These small animals will eat the berries, and then carry their seeds to another place.  This is called seed dispersal.  This helps everyone, it is food for the small animals and helps the plant to spread its seeds and grow in new places.  That is why this is a mutualistic relationship.</a:t>
            </a:r>
            <a:endParaRPr/>
          </a:p>
        </p:txBody>
      </p:sp>
      <p:sp>
        <p:nvSpPr>
          <p:cNvPr id="153" name="Google Shape;15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b="1">
                <a:latin typeface="Times New Roman"/>
                <a:ea typeface="Times New Roman"/>
                <a:cs typeface="Times New Roman"/>
                <a:sym typeface="Times New Roman"/>
              </a:rPr>
              <a:t>Animals and Berries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29"/>
          <p:cNvSpPr txBox="1"/>
          <p:nvPr/>
        </p:nvSpPr>
        <p:spPr>
          <a:xfrm>
            <a:off x="1304250" y="4244425"/>
            <a:ext cx="65355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 drawing of a squirrel says, “Think of someone in your life who you have helped to grow up!”</a:t>
            </a:r>
            <a:endParaRPr sz="1000"/>
          </a:p>
        </p:txBody>
      </p:sp>
      <p:pic>
        <p:nvPicPr>
          <p:cNvPr id="161" name="Google Shape;161;p29" descr="A drawing of a squirrel says, “Think of someone in your life who you have helped to grow up!”" title="Squirrel"/>
          <p:cNvPicPr preferRelativeResize="0"/>
          <p:nvPr/>
        </p:nvPicPr>
        <p:blipFill>
          <a:blip r:embed="rId3">
            <a:alphaModFix/>
          </a:blip>
          <a:stretch>
            <a:fillRect/>
          </a:stretch>
        </p:blipFill>
        <p:spPr>
          <a:xfrm>
            <a:off x="1304250" y="506300"/>
            <a:ext cx="6123625" cy="3738125"/>
          </a:xfrm>
          <a:prstGeom prst="rect">
            <a:avLst/>
          </a:prstGeom>
          <a:noFill/>
          <a:ln>
            <a:noFill/>
          </a:ln>
        </p:spPr>
      </p:pic>
      <p:sp>
        <p:nvSpPr>
          <p:cNvPr id="2" name="Title 1">
            <a:extLst>
              <a:ext uri="{FF2B5EF4-FFF2-40B4-BE49-F238E27FC236}">
                <a16:creationId xmlns:a16="http://schemas.microsoft.com/office/drawing/2014/main" id="{30B1C4B7-CDC3-4499-A3BA-D19EAC2B4B26}"/>
              </a:ext>
            </a:extLst>
          </p:cNvPr>
          <p:cNvSpPr>
            <a:spLocks noGrp="1"/>
          </p:cNvSpPr>
          <p:nvPr>
            <p:ph type="title"/>
          </p:nvPr>
        </p:nvSpPr>
        <p:spPr/>
        <p:txBody>
          <a:bodyPr/>
          <a:lstStyle/>
          <a:p>
            <a:r>
              <a:rPr lang="en-US" dirty="0"/>
              <a:t>Squirrel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70" name="Google Shape;170;p30"/>
          <p:cNvSpPr txBox="1"/>
          <p:nvPr/>
        </p:nvSpPr>
        <p:spPr>
          <a:xfrm>
            <a:off x="5709750" y="4136825"/>
            <a:ext cx="26190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Redwood sorrel and flower on the forest floor.</a:t>
            </a:r>
            <a:endParaRPr sz="1000"/>
          </a:p>
        </p:txBody>
      </p:sp>
      <p:pic>
        <p:nvPicPr>
          <p:cNvPr id="169" name="Google Shape;169;p30" descr="Redwood sorrel and flower on the forest floor." title="Sorrel"/>
          <p:cNvPicPr preferRelativeResize="0"/>
          <p:nvPr/>
        </p:nvPicPr>
        <p:blipFill>
          <a:blip r:embed="rId3">
            <a:alphaModFix/>
          </a:blip>
          <a:stretch>
            <a:fillRect/>
          </a:stretch>
        </p:blipFill>
        <p:spPr>
          <a:xfrm>
            <a:off x="5571175" y="1964450"/>
            <a:ext cx="3009900" cy="2019300"/>
          </a:xfrm>
          <a:prstGeom prst="rect">
            <a:avLst/>
          </a:prstGeom>
          <a:noFill/>
          <a:ln>
            <a:noFill/>
          </a:ln>
        </p:spPr>
      </p:pic>
      <p:sp>
        <p:nvSpPr>
          <p:cNvPr id="168" name="Google Shape;168;p30"/>
          <p:cNvSpPr txBox="1">
            <a:spLocks noGrp="1"/>
          </p:cNvSpPr>
          <p:nvPr>
            <p:ph type="body" idx="1"/>
          </p:nvPr>
        </p:nvSpPr>
        <p:spPr>
          <a:xfrm>
            <a:off x="311700" y="1152475"/>
            <a:ext cx="5012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When you look around the redwood forest, you may see what you think is a lot of clover.  But it is something different.  It’s called redwood sorrel. </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Redwood sorrel is a shade loving plant.  Redwood trees provide that shade for the sorrel. In return, the sorrel provides covers the forest floor and helps to make sure that the soil stays in place. </a:t>
            </a:r>
            <a:r>
              <a:rPr lang="en" sz="1700">
                <a:solidFill>
                  <a:schemeClr val="dk1"/>
                </a:solidFill>
                <a:latin typeface="Times New Roman"/>
                <a:ea typeface="Times New Roman"/>
                <a:cs typeface="Times New Roman"/>
                <a:sym typeface="Times New Roman"/>
              </a:rPr>
              <a:t>One single sorrel by itself can’t keep the soil in place.  One redwood by itself can’t provide enough shade.  The forest needs every redwood tree and every sorrel.</a:t>
            </a:r>
            <a:endParaRPr/>
          </a:p>
        </p:txBody>
      </p:sp>
      <p:sp>
        <p:nvSpPr>
          <p:cNvPr id="167" name="Google Shape;16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500" b="1">
                <a:latin typeface="Times New Roman"/>
                <a:ea typeface="Times New Roman"/>
                <a:cs typeface="Times New Roman"/>
                <a:sym typeface="Times New Roman"/>
              </a:rPr>
              <a:t>Sorrel and the Redwood Trees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31"/>
          <p:cNvSpPr txBox="1"/>
          <p:nvPr/>
        </p:nvSpPr>
        <p:spPr>
          <a:xfrm>
            <a:off x="1006675" y="4333425"/>
            <a:ext cx="66849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 picture of redwood sorrel says, “When was a time you worked together with other people?”</a:t>
            </a:r>
            <a:endParaRPr sz="1000"/>
          </a:p>
        </p:txBody>
      </p:sp>
      <p:pic>
        <p:nvPicPr>
          <p:cNvPr id="175" name="Google Shape;175;p31" descr="A picture of redwood sorrel says, “When was a time you worked together with other people?”" title="Talking Sorrel"/>
          <p:cNvPicPr preferRelativeResize="0"/>
          <p:nvPr/>
        </p:nvPicPr>
        <p:blipFill>
          <a:blip r:embed="rId3">
            <a:alphaModFix/>
          </a:blip>
          <a:stretch>
            <a:fillRect/>
          </a:stretch>
        </p:blipFill>
        <p:spPr>
          <a:xfrm>
            <a:off x="1770310" y="731375"/>
            <a:ext cx="6288775" cy="3362575"/>
          </a:xfrm>
          <a:prstGeom prst="rect">
            <a:avLst/>
          </a:prstGeom>
          <a:noFill/>
          <a:ln>
            <a:noFill/>
          </a:ln>
        </p:spPr>
      </p:pic>
      <p:sp>
        <p:nvSpPr>
          <p:cNvPr id="2" name="Title 1">
            <a:extLst>
              <a:ext uri="{FF2B5EF4-FFF2-40B4-BE49-F238E27FC236}">
                <a16:creationId xmlns:a16="http://schemas.microsoft.com/office/drawing/2014/main" id="{5F5ABB69-09DF-464C-8C77-DBCB7FA58FAE}"/>
              </a:ext>
            </a:extLst>
          </p:cNvPr>
          <p:cNvSpPr>
            <a:spLocks noGrp="1"/>
          </p:cNvSpPr>
          <p:nvPr>
            <p:ph type="title"/>
          </p:nvPr>
        </p:nvSpPr>
        <p:spPr/>
        <p:txBody>
          <a:bodyPr/>
          <a:lstStyle/>
          <a:p>
            <a:r>
              <a:rPr lang="en-US" dirty="0"/>
              <a:t>Sorrel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4" name="Title 3">
            <a:extLst>
              <a:ext uri="{FF2B5EF4-FFF2-40B4-BE49-F238E27FC236}">
                <a16:creationId xmlns:a16="http://schemas.microsoft.com/office/drawing/2014/main" id="{79BB705A-F0B9-4CAA-BB5D-C1932B5D2210}"/>
              </a:ext>
            </a:extLst>
          </p:cNvPr>
          <p:cNvSpPr>
            <a:spLocks noGrp="1"/>
          </p:cNvSpPr>
          <p:nvPr>
            <p:ph type="title"/>
          </p:nvPr>
        </p:nvSpPr>
        <p:spPr>
          <a:xfrm>
            <a:off x="524009" y="466647"/>
            <a:ext cx="8520600" cy="572700"/>
          </a:xfrm>
        </p:spPr>
        <p:txBody>
          <a:bodyPr/>
          <a:lstStyle/>
          <a:p>
            <a:pPr lvl="0">
              <a:lnSpc>
                <a:spcPct val="115000"/>
              </a:lnSpc>
              <a:spcBef>
                <a:spcPts val="1200"/>
              </a:spcBef>
            </a:pPr>
            <a:r>
              <a:rPr lang="en-US" sz="2400" dirty="0"/>
              <a:t>Organism and Ecosystem</a:t>
            </a:r>
          </a:p>
        </p:txBody>
      </p:sp>
      <p:sp>
        <p:nvSpPr>
          <p:cNvPr id="5" name="TextBox 4">
            <a:extLst>
              <a:ext uri="{FF2B5EF4-FFF2-40B4-BE49-F238E27FC236}">
                <a16:creationId xmlns:a16="http://schemas.microsoft.com/office/drawing/2014/main" id="{06D4BD30-62E6-4222-A4D9-AD85FF5561FB}"/>
              </a:ext>
            </a:extLst>
          </p:cNvPr>
          <p:cNvSpPr txBox="1"/>
          <p:nvPr/>
        </p:nvSpPr>
        <p:spPr>
          <a:xfrm>
            <a:off x="1113183" y="1630017"/>
            <a:ext cx="7126357" cy="2616101"/>
          </a:xfrm>
          <a:prstGeom prst="rect">
            <a:avLst/>
          </a:prstGeom>
          <a:noFill/>
        </p:spPr>
        <p:txBody>
          <a:bodyPr wrap="square" rtlCol="0">
            <a:spAutoFit/>
          </a:bodyPr>
          <a:lstStyle/>
          <a:p>
            <a:r>
              <a:rPr lang="en-US" sz="5000" dirty="0"/>
              <a:t>What is an organism?</a:t>
            </a:r>
            <a:br>
              <a:rPr lang="en-US" sz="5000" dirty="0"/>
            </a:br>
            <a:br>
              <a:rPr lang="en-US" sz="5000" dirty="0"/>
            </a:br>
            <a:r>
              <a:rPr lang="en-US" sz="5000" dirty="0"/>
              <a:t>What is an ecosystem?</a:t>
            </a:r>
            <a:br>
              <a:rPr lang="en-US" sz="5300" dirty="0">
                <a:solidFill>
                  <a:srgbClr val="595959"/>
                </a:solidFill>
              </a:rPr>
            </a:b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2" name="TextBox 1">
            <a:extLst>
              <a:ext uri="{FF2B5EF4-FFF2-40B4-BE49-F238E27FC236}">
                <a16:creationId xmlns:a16="http://schemas.microsoft.com/office/drawing/2014/main" id="{23EAA324-BA26-421F-AD94-90E658304CD4}"/>
              </a:ext>
            </a:extLst>
          </p:cNvPr>
          <p:cNvSpPr txBox="1"/>
          <p:nvPr/>
        </p:nvSpPr>
        <p:spPr>
          <a:xfrm>
            <a:off x="979004" y="1420095"/>
            <a:ext cx="7185991" cy="3108543"/>
          </a:xfrm>
          <a:prstGeom prst="rect">
            <a:avLst/>
          </a:prstGeom>
          <a:noFill/>
        </p:spPr>
        <p:txBody>
          <a:bodyPr wrap="square" rtlCol="0">
            <a:spAutoFit/>
          </a:bodyPr>
          <a:lstStyle/>
          <a:p>
            <a:r>
              <a:rPr lang="en-US" sz="3200" dirty="0">
                <a:latin typeface="Times New Roman"/>
                <a:ea typeface="Times New Roman"/>
                <a:cs typeface="Times New Roman"/>
                <a:sym typeface="Times New Roman"/>
              </a:rPr>
              <a:t>All of the relationships are very different, as are the organisms in the relationships.  There is a lot diversity in the redwood forest ecosystem.</a:t>
            </a:r>
            <a:br>
              <a:rPr lang="en-US" sz="3200" dirty="0">
                <a:latin typeface="Times New Roman"/>
                <a:ea typeface="Times New Roman"/>
                <a:cs typeface="Times New Roman"/>
                <a:sym typeface="Times New Roman"/>
              </a:rPr>
            </a:br>
            <a:br>
              <a:rPr lang="en-US" sz="3400" dirty="0">
                <a:latin typeface="Times New Roman"/>
                <a:ea typeface="Times New Roman"/>
                <a:cs typeface="Times New Roman"/>
                <a:sym typeface="Times New Roman"/>
              </a:rPr>
            </a:br>
            <a:r>
              <a:rPr lang="en-US" sz="3400" dirty="0">
                <a:latin typeface="Times New Roman"/>
                <a:ea typeface="Times New Roman"/>
                <a:cs typeface="Times New Roman"/>
                <a:sym typeface="Times New Roman"/>
              </a:rPr>
              <a:t>What is diversity?</a:t>
            </a:r>
            <a:endParaRPr lang="en-US" dirty="0"/>
          </a:p>
        </p:txBody>
      </p:sp>
      <p:sp>
        <p:nvSpPr>
          <p:cNvPr id="4" name="Title 3">
            <a:extLst>
              <a:ext uri="{FF2B5EF4-FFF2-40B4-BE49-F238E27FC236}">
                <a16:creationId xmlns:a16="http://schemas.microsoft.com/office/drawing/2014/main" id="{5D5E5140-8DBF-4BE7-8394-4EA513B32F2F}"/>
              </a:ext>
            </a:extLst>
          </p:cNvPr>
          <p:cNvSpPr>
            <a:spLocks noGrp="1"/>
          </p:cNvSpPr>
          <p:nvPr>
            <p:ph type="title"/>
          </p:nvPr>
        </p:nvSpPr>
        <p:spPr/>
        <p:txBody>
          <a:bodyPr/>
          <a:lstStyle/>
          <a:p>
            <a:pPr lvl="0">
              <a:lnSpc>
                <a:spcPct val="115000"/>
              </a:lnSpc>
            </a:pPr>
            <a:r>
              <a:rPr lang="en-US" sz="3400" b="1" dirty="0">
                <a:solidFill>
                  <a:schemeClr val="tx1"/>
                </a:solidFill>
                <a:latin typeface="Times New Roman" panose="02020603050405020304" pitchFamily="18" charset="0"/>
                <a:cs typeface="Times New Roman" panose="02020603050405020304" pitchFamily="18" charset="0"/>
              </a:rPr>
              <a:t>Diversity</a:t>
            </a:r>
            <a:br>
              <a:rPr lang="en-US" sz="3400" dirty="0">
                <a:solidFill>
                  <a:srgbClr val="595959"/>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8" name="Google Shape;188;p33"/>
          <p:cNvSpPr txBox="1"/>
          <p:nvPr/>
        </p:nvSpPr>
        <p:spPr>
          <a:xfrm>
            <a:off x="4530050" y="4865250"/>
            <a:ext cx="3932400" cy="15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Image Description: A painting of the redwood forest and the creek.</a:t>
            </a:r>
            <a:endParaRPr sz="1000" dirty="0"/>
          </a:p>
        </p:txBody>
      </p:sp>
      <p:pic>
        <p:nvPicPr>
          <p:cNvPr id="187" name="Google Shape;187;p33" descr="A painting of the redwood forest and the creek." title="Redwood creek painting"/>
          <p:cNvPicPr preferRelativeResize="0"/>
          <p:nvPr/>
        </p:nvPicPr>
        <p:blipFill>
          <a:blip r:embed="rId3">
            <a:alphaModFix/>
          </a:blip>
          <a:stretch>
            <a:fillRect/>
          </a:stretch>
        </p:blipFill>
        <p:spPr>
          <a:xfrm>
            <a:off x="4740125" y="65875"/>
            <a:ext cx="3641628" cy="4838702"/>
          </a:xfrm>
          <a:prstGeom prst="rect">
            <a:avLst/>
          </a:prstGeom>
          <a:noFill/>
          <a:ln>
            <a:noFill/>
          </a:ln>
        </p:spPr>
      </p:pic>
      <p:sp>
        <p:nvSpPr>
          <p:cNvPr id="2" name="TextBox 1">
            <a:extLst>
              <a:ext uri="{FF2B5EF4-FFF2-40B4-BE49-F238E27FC236}">
                <a16:creationId xmlns:a16="http://schemas.microsoft.com/office/drawing/2014/main" id="{CDDF4FBB-B29C-4880-9BDA-87DF5B6D3A18}"/>
              </a:ext>
            </a:extLst>
          </p:cNvPr>
          <p:cNvSpPr txBox="1"/>
          <p:nvPr/>
        </p:nvSpPr>
        <p:spPr>
          <a:xfrm>
            <a:off x="311700" y="1461051"/>
            <a:ext cx="4092176" cy="3077766"/>
          </a:xfrm>
          <a:prstGeom prst="rect">
            <a:avLst/>
          </a:prstGeom>
          <a:noFill/>
        </p:spPr>
        <p:txBody>
          <a:bodyPr wrap="square" rtlCol="0">
            <a:spAutoFit/>
          </a:bodyPr>
          <a:lstStyle/>
          <a:p>
            <a:r>
              <a:rPr lang="en-US" sz="3000" dirty="0">
                <a:latin typeface="Times New Roman"/>
                <a:ea typeface="Times New Roman"/>
                <a:cs typeface="Times New Roman"/>
                <a:sym typeface="Times New Roman"/>
              </a:rPr>
              <a:t>How does diversity make this forest stronger?</a:t>
            </a:r>
            <a:br>
              <a:rPr lang="en-US" sz="3000" dirty="0">
                <a:latin typeface="Times New Roman"/>
                <a:ea typeface="Times New Roman"/>
                <a:cs typeface="Times New Roman"/>
                <a:sym typeface="Times New Roman"/>
              </a:rPr>
            </a:br>
            <a:br>
              <a:rPr lang="en-US" sz="3000" dirty="0">
                <a:latin typeface="Times New Roman"/>
                <a:ea typeface="Times New Roman"/>
                <a:cs typeface="Times New Roman"/>
                <a:sym typeface="Times New Roman"/>
              </a:rPr>
            </a:br>
            <a:r>
              <a:rPr lang="en-US" sz="3000" dirty="0">
                <a:latin typeface="Times New Roman"/>
                <a:ea typeface="Times New Roman"/>
                <a:cs typeface="Times New Roman"/>
                <a:sym typeface="Times New Roman"/>
              </a:rPr>
              <a:t>How does diversity make your community stronger?</a:t>
            </a:r>
            <a:br>
              <a:rPr lang="en-US" sz="3000" dirty="0">
                <a:solidFill>
                  <a:srgbClr val="595959"/>
                </a:solidFill>
              </a:rPr>
            </a:br>
            <a:endParaRPr lang="en-US" dirty="0"/>
          </a:p>
        </p:txBody>
      </p:sp>
      <p:sp>
        <p:nvSpPr>
          <p:cNvPr id="4" name="Title 3">
            <a:extLst>
              <a:ext uri="{FF2B5EF4-FFF2-40B4-BE49-F238E27FC236}">
                <a16:creationId xmlns:a16="http://schemas.microsoft.com/office/drawing/2014/main" id="{F798DE82-D04C-4BC7-B045-662D28484A10}"/>
              </a:ext>
            </a:extLst>
          </p:cNvPr>
          <p:cNvSpPr>
            <a:spLocks noGrp="1"/>
          </p:cNvSpPr>
          <p:nvPr>
            <p:ph type="title"/>
          </p:nvPr>
        </p:nvSpPr>
        <p:spPr>
          <a:xfrm>
            <a:off x="311700" y="509461"/>
            <a:ext cx="4092176" cy="572700"/>
          </a:xfrm>
        </p:spPr>
        <p:txBody>
          <a:bodyPr/>
          <a:lstStyle/>
          <a:p>
            <a:pPr lvl="0">
              <a:lnSpc>
                <a:spcPct val="115000"/>
              </a:lnSpc>
            </a:pPr>
            <a:r>
              <a:rPr lang="en-US" sz="2700" b="1" dirty="0">
                <a:latin typeface="Times New Roman" panose="02020603050405020304" pitchFamily="18" charset="0"/>
                <a:cs typeface="Times New Roman" panose="02020603050405020304" pitchFamily="18" charset="0"/>
              </a:rPr>
              <a:t>Strength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4" name="Title 3">
            <a:extLst>
              <a:ext uri="{FF2B5EF4-FFF2-40B4-BE49-F238E27FC236}">
                <a16:creationId xmlns:a16="http://schemas.microsoft.com/office/drawing/2014/main" id="{B5FE1441-7027-429D-8EE1-F71D7DA106B3}"/>
              </a:ext>
            </a:extLst>
          </p:cNvPr>
          <p:cNvSpPr>
            <a:spLocks noGrp="1"/>
          </p:cNvSpPr>
          <p:nvPr>
            <p:ph type="title"/>
          </p:nvPr>
        </p:nvSpPr>
        <p:spPr/>
        <p:txBody>
          <a:bodyPr/>
          <a:lstStyle/>
          <a:p>
            <a:pPr lvl="0">
              <a:lnSpc>
                <a:spcPct val="115000"/>
              </a:lnSpc>
              <a:spcBef>
                <a:spcPts val="1200"/>
              </a:spcBef>
            </a:pPr>
            <a:r>
              <a:rPr lang="en-US" sz="3400" dirty="0">
                <a:solidFill>
                  <a:srgbClr val="000000"/>
                </a:solidFill>
              </a:rPr>
              <a:t>What is mutualism?</a:t>
            </a:r>
            <a:br>
              <a:rPr lang="en-US" sz="3400" dirty="0">
                <a:solidFill>
                  <a:srgbClr val="000000"/>
                </a:solidFill>
              </a:rPr>
            </a:br>
            <a:br>
              <a:rPr lang="en-US" sz="3400" dirty="0">
                <a:solidFill>
                  <a:srgbClr val="000000"/>
                </a:solidFill>
              </a:rPr>
            </a:br>
            <a:r>
              <a:rPr lang="en-US" sz="3200" dirty="0">
                <a:solidFill>
                  <a:srgbClr val="000000"/>
                </a:solidFill>
                <a:latin typeface="Times New Roman"/>
                <a:ea typeface="Times New Roman"/>
                <a:cs typeface="Times New Roman"/>
                <a:sym typeface="Times New Roman"/>
              </a:rPr>
              <a:t>A mutualistic relationship is when two different organisms work together or depend on each other.  They form a relationship that is beneficial to both parties.</a:t>
            </a:r>
            <a:br>
              <a:rPr lang="en-US" sz="3700" dirty="0">
                <a:solidFill>
                  <a:srgbClr val="595959"/>
                </a:solidFill>
              </a:rPr>
            </a:b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71" name="Google Shape;71;p16"/>
          <p:cNvSpPr txBox="1"/>
          <p:nvPr/>
        </p:nvSpPr>
        <p:spPr>
          <a:xfrm>
            <a:off x="4890449" y="4286512"/>
            <a:ext cx="3853800" cy="2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Image Description: Fog in a redwood forest</a:t>
            </a:r>
            <a:endParaRPr sz="1000" dirty="0"/>
          </a:p>
        </p:txBody>
      </p:sp>
      <p:pic>
        <p:nvPicPr>
          <p:cNvPr id="70" name="Google Shape;70;p16" descr="Fog in a redwood forest" title="redwood forest"/>
          <p:cNvPicPr preferRelativeResize="0"/>
          <p:nvPr/>
        </p:nvPicPr>
        <p:blipFill>
          <a:blip r:embed="rId3">
            <a:alphaModFix/>
          </a:blip>
          <a:stretch>
            <a:fillRect/>
          </a:stretch>
        </p:blipFill>
        <p:spPr>
          <a:xfrm>
            <a:off x="4737475" y="856988"/>
            <a:ext cx="4159749" cy="3119812"/>
          </a:xfrm>
          <a:prstGeom prst="rect">
            <a:avLst/>
          </a:prstGeom>
          <a:noFill/>
          <a:ln>
            <a:noFill/>
          </a:ln>
        </p:spPr>
      </p:pic>
      <p:sp>
        <p:nvSpPr>
          <p:cNvPr id="69" name="Google Shape;69;p16"/>
          <p:cNvSpPr txBox="1">
            <a:spLocks noGrp="1"/>
          </p:cNvSpPr>
          <p:nvPr>
            <p:ph type="ctrTitle"/>
          </p:nvPr>
        </p:nvSpPr>
        <p:spPr>
          <a:xfrm>
            <a:off x="246776" y="1166700"/>
            <a:ext cx="4359900" cy="2810100"/>
          </a:xfrm>
          <a:prstGeom prst="rect">
            <a:avLst/>
          </a:prstGeom>
        </p:spPr>
        <p:txBody>
          <a:bodyPr spcFirstLastPara="1" wrap="square" lIns="91425" tIns="91425" rIns="91425" bIns="91425" anchor="b" anchorCtr="0">
            <a:noAutofit/>
          </a:bodyPr>
          <a:lstStyle/>
          <a:p>
            <a:pPr marL="0" lvl="0" indent="0" algn="ctr" rtl="0">
              <a:lnSpc>
                <a:spcPct val="115000"/>
              </a:lnSpc>
              <a:spcBef>
                <a:spcPts val="1200"/>
              </a:spcBef>
              <a:spcAft>
                <a:spcPts val="1200"/>
              </a:spcAft>
              <a:buClr>
                <a:schemeClr val="dk1"/>
              </a:buClr>
              <a:buSzPts val="1100"/>
              <a:buFont typeface="Arial"/>
              <a:buNone/>
            </a:pPr>
            <a:r>
              <a:rPr lang="en" sz="4400" b="1" dirty="0"/>
              <a:t>What do you think lives in the Redwood Forest?</a:t>
            </a:r>
            <a:r>
              <a:rPr lang="en" sz="2300" dirty="0"/>
              <a:t>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8" name="Google Shape;78;p17"/>
          <p:cNvSpPr txBox="1"/>
          <p:nvPr/>
        </p:nvSpPr>
        <p:spPr>
          <a:xfrm>
            <a:off x="833650" y="4231200"/>
            <a:ext cx="7872600" cy="2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 painting of the redwood forest and the creek with different animals and plants</a:t>
            </a:r>
            <a:endParaRPr sz="1000"/>
          </a:p>
        </p:txBody>
      </p:sp>
      <p:pic>
        <p:nvPicPr>
          <p:cNvPr id="77" name="Google Shape;77;p17" descr=" A painting of the redwood forest and the creek with different animals and plants" title="Redwood forest painting"/>
          <p:cNvPicPr preferRelativeResize="0"/>
          <p:nvPr/>
        </p:nvPicPr>
        <p:blipFill>
          <a:blip r:embed="rId3">
            <a:alphaModFix/>
          </a:blip>
          <a:stretch>
            <a:fillRect/>
          </a:stretch>
        </p:blipFill>
        <p:spPr>
          <a:xfrm>
            <a:off x="152400" y="1170125"/>
            <a:ext cx="8839198" cy="2971946"/>
          </a:xfrm>
          <a:prstGeom prst="rect">
            <a:avLst/>
          </a:prstGeom>
          <a:noFill/>
          <a:ln>
            <a:noFill/>
          </a:ln>
        </p:spPr>
      </p:pic>
      <p:sp>
        <p:nvSpPr>
          <p:cNvPr id="76" name="Google Shape;7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2300"/>
              <a:t>Let's look at Mutualism in the redwood forest! </a:t>
            </a:r>
            <a:endParaRPr sz="2300"/>
          </a:p>
          <a:p>
            <a:pPr marL="0" lvl="0" indent="0" algn="l" rtl="0">
              <a:spcBef>
                <a:spcPts val="12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6" name="Google Shape;86;p18"/>
          <p:cNvSpPr txBox="1"/>
          <p:nvPr/>
        </p:nvSpPr>
        <p:spPr>
          <a:xfrm>
            <a:off x="4852500" y="4223325"/>
            <a:ext cx="3846000" cy="2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 banana slug on the forest floor</a:t>
            </a:r>
            <a:endParaRPr sz="1000"/>
          </a:p>
        </p:txBody>
      </p:sp>
      <p:pic>
        <p:nvPicPr>
          <p:cNvPr id="85" name="Google Shape;85;p18" descr="A banana slug on the forest floor" title="Banana slug"/>
          <p:cNvPicPr preferRelativeResize="0"/>
          <p:nvPr/>
        </p:nvPicPr>
        <p:blipFill>
          <a:blip r:embed="rId3">
            <a:alphaModFix/>
          </a:blip>
          <a:stretch>
            <a:fillRect/>
          </a:stretch>
        </p:blipFill>
        <p:spPr>
          <a:xfrm>
            <a:off x="4698100" y="1060563"/>
            <a:ext cx="4183400" cy="3022368"/>
          </a:xfrm>
          <a:prstGeom prst="rect">
            <a:avLst/>
          </a:prstGeom>
          <a:noFill/>
          <a:ln>
            <a:noFill/>
          </a:ln>
        </p:spPr>
      </p:pic>
      <p:sp>
        <p:nvSpPr>
          <p:cNvPr id="84" name="Google Shape;84;p18"/>
          <p:cNvSpPr txBox="1">
            <a:spLocks noGrp="1"/>
          </p:cNvSpPr>
          <p:nvPr>
            <p:ph type="body" idx="1"/>
          </p:nvPr>
        </p:nvSpPr>
        <p:spPr>
          <a:xfrm>
            <a:off x="178000" y="1207525"/>
            <a:ext cx="4477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latin typeface="Times New Roman"/>
                <a:ea typeface="Times New Roman"/>
                <a:cs typeface="Times New Roman"/>
                <a:sym typeface="Times New Roman"/>
              </a:rPr>
              <a:t>Banana slugs live in the redwood forest and have a wonderful relationship with the redwood trees! Banana slugs need their skin to stay wet, so they like to live in wet places away from the sun. Redwood trees give them a damp place to live. The trees give them shade and water from the fog.</a:t>
            </a: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600" dirty="0">
                <a:solidFill>
                  <a:schemeClr val="dk1"/>
                </a:solidFill>
                <a:latin typeface="Times New Roman"/>
                <a:ea typeface="Times New Roman"/>
                <a:cs typeface="Times New Roman"/>
                <a:sym typeface="Times New Roman"/>
              </a:rPr>
              <a:t>Banana slugs help the trees too! Banana slugs are decomposers, which means they break down dead material.  This means they eat fallen leaves or animal poop and turn it into a nutrient rich soil for the redwoods to use.  This is why they have a mutualistic relationship!</a:t>
            </a:r>
            <a:endParaRPr sz="1600" dirty="0"/>
          </a:p>
        </p:txBody>
      </p:sp>
      <p:sp>
        <p:nvSpPr>
          <p:cNvPr id="83" name="Google Shape;8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sz="1800"/>
              <a:t>Banana Slugs and Redwood Trees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9"/>
          <p:cNvSpPr txBox="1"/>
          <p:nvPr/>
        </p:nvSpPr>
        <p:spPr>
          <a:xfrm>
            <a:off x="668500" y="4176150"/>
            <a:ext cx="7888200" cy="4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 drawing of a banana slug saying “Think of someone in your life who can help you turn a negative into a positive.”</a:t>
            </a:r>
            <a:endParaRPr sz="1000"/>
          </a:p>
        </p:txBody>
      </p:sp>
      <p:pic>
        <p:nvPicPr>
          <p:cNvPr id="91" name="Google Shape;91;p19" descr="A drawing of a banana slug saying “Think of someone in your life who can help you turn a negative into a positive.”" title="Cartoon Banana Slug"/>
          <p:cNvPicPr preferRelativeResize="0"/>
          <p:nvPr/>
        </p:nvPicPr>
        <p:blipFill>
          <a:blip r:embed="rId3">
            <a:alphaModFix/>
          </a:blip>
          <a:stretch>
            <a:fillRect/>
          </a:stretch>
        </p:blipFill>
        <p:spPr>
          <a:xfrm>
            <a:off x="404075" y="301825"/>
            <a:ext cx="7715450" cy="3693425"/>
          </a:xfrm>
          <a:prstGeom prst="rect">
            <a:avLst/>
          </a:prstGeom>
          <a:noFill/>
          <a:ln>
            <a:noFill/>
          </a:ln>
        </p:spPr>
      </p:pic>
      <p:sp>
        <p:nvSpPr>
          <p:cNvPr id="2" name="Title 1">
            <a:extLst>
              <a:ext uri="{FF2B5EF4-FFF2-40B4-BE49-F238E27FC236}">
                <a16:creationId xmlns:a16="http://schemas.microsoft.com/office/drawing/2014/main" id="{52CCE4C7-7FD5-4C42-8392-3D69E7BAFB2A}"/>
              </a:ext>
            </a:extLst>
          </p:cNvPr>
          <p:cNvSpPr>
            <a:spLocks noGrp="1"/>
          </p:cNvSpPr>
          <p:nvPr>
            <p:ph type="title"/>
          </p:nvPr>
        </p:nvSpPr>
        <p:spPr/>
        <p:txBody>
          <a:bodyPr/>
          <a:lstStyle/>
          <a:p>
            <a:r>
              <a:rPr lang="en-US" dirty="0"/>
              <a:t>Banana Slug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100" name="Google Shape;100;p20"/>
          <p:cNvSpPr txBox="1"/>
          <p:nvPr/>
        </p:nvSpPr>
        <p:spPr>
          <a:xfrm>
            <a:off x="5717925" y="4624425"/>
            <a:ext cx="2619000" cy="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 group of ladybugs clustering on a horsetail.</a:t>
            </a:r>
            <a:endParaRPr sz="1000"/>
          </a:p>
        </p:txBody>
      </p:sp>
      <p:pic>
        <p:nvPicPr>
          <p:cNvPr id="99" name="Google Shape;99;p20" descr="A group of ladybugs clustering on a horsetail." title="Ladybug and Horsetail"/>
          <p:cNvPicPr preferRelativeResize="0"/>
          <p:nvPr/>
        </p:nvPicPr>
        <p:blipFill>
          <a:blip r:embed="rId3">
            <a:alphaModFix/>
          </a:blip>
          <a:stretch>
            <a:fillRect/>
          </a:stretch>
        </p:blipFill>
        <p:spPr>
          <a:xfrm>
            <a:off x="5602575" y="836850"/>
            <a:ext cx="2734358" cy="3820975"/>
          </a:xfrm>
          <a:prstGeom prst="rect">
            <a:avLst/>
          </a:prstGeom>
          <a:noFill/>
          <a:ln>
            <a:noFill/>
          </a:ln>
        </p:spPr>
      </p:pic>
      <p:sp>
        <p:nvSpPr>
          <p:cNvPr id="98" name="Google Shape;98;p20"/>
          <p:cNvSpPr txBox="1">
            <a:spLocks noGrp="1"/>
          </p:cNvSpPr>
          <p:nvPr>
            <p:ph type="body" idx="1"/>
          </p:nvPr>
        </p:nvSpPr>
        <p:spPr>
          <a:xfrm>
            <a:off x="311700" y="1152475"/>
            <a:ext cx="5091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Ladybugs come to Muir Woods as a get away from changing weather.  They gather on the horsetail.  The horsetail gives them shelter, water that can collect on the needles and food. Aphids are small insects that can hurt a horsetail, but luckily ladybugs love </a:t>
            </a:r>
            <a:r>
              <a:rPr lang="en-US" sz="1600" dirty="0"/>
              <a:t>to eat</a:t>
            </a:r>
            <a:r>
              <a:rPr lang="en" sz="1600" dirty="0"/>
              <a:t> aphids.  This makes the ladybug and horsetail relationship have benefits for both.  They have a mutualistic relationship.</a:t>
            </a:r>
            <a:endParaRPr sz="1600" dirty="0"/>
          </a:p>
          <a:p>
            <a:pPr marL="0" lvl="0" indent="0" algn="l" rtl="0">
              <a:spcBef>
                <a:spcPts val="1600"/>
              </a:spcBef>
              <a:spcAft>
                <a:spcPts val="0"/>
              </a:spcAft>
              <a:buNone/>
            </a:pPr>
            <a:r>
              <a:rPr lang="en" sz="1600" dirty="0"/>
              <a:t>The horsetail is a safe place for the ladybugs to land, and the ladybugs help to relieve the horsetail ferns of their pests. They are there for each other when they need each other.</a:t>
            </a:r>
            <a:endParaRPr sz="1600" dirty="0"/>
          </a:p>
          <a:p>
            <a:pPr marL="0" lvl="0" indent="0" algn="l" rtl="0">
              <a:spcBef>
                <a:spcPts val="1600"/>
              </a:spcBef>
              <a:spcAft>
                <a:spcPts val="1600"/>
              </a:spcAft>
              <a:buNone/>
            </a:pPr>
            <a:endParaRPr sz="1500" dirty="0"/>
          </a:p>
        </p:txBody>
      </p:sp>
      <p:sp>
        <p:nvSpPr>
          <p:cNvPr id="97" name="Google Shape;9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sz="1800"/>
              <a:t>Ladybugs and Horsetails: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21"/>
          <p:cNvSpPr txBox="1"/>
          <p:nvPr/>
        </p:nvSpPr>
        <p:spPr>
          <a:xfrm>
            <a:off x="998825" y="4520675"/>
            <a:ext cx="7581600" cy="23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Image Description: A picture of a ladybug saying “Have you ever moved to a new place? How did it make you feel?</a:t>
            </a:r>
            <a:endParaRPr sz="1000"/>
          </a:p>
        </p:txBody>
      </p:sp>
      <p:pic>
        <p:nvPicPr>
          <p:cNvPr id="105" name="Google Shape;105;p21" descr="A picture of a ladybug saying “Have you ever moved to a new place? How did it make you feel?" title="Talking Ladybug"/>
          <p:cNvPicPr preferRelativeResize="0"/>
          <p:nvPr/>
        </p:nvPicPr>
        <p:blipFill>
          <a:blip r:embed="rId3">
            <a:alphaModFix/>
          </a:blip>
          <a:stretch>
            <a:fillRect/>
          </a:stretch>
        </p:blipFill>
        <p:spPr>
          <a:xfrm>
            <a:off x="2293175" y="622812"/>
            <a:ext cx="5738250" cy="3897875"/>
          </a:xfrm>
          <a:prstGeom prst="rect">
            <a:avLst/>
          </a:prstGeom>
          <a:noFill/>
          <a:ln>
            <a:noFill/>
          </a:ln>
        </p:spPr>
      </p:pic>
      <p:sp>
        <p:nvSpPr>
          <p:cNvPr id="2" name="Title 1">
            <a:extLst>
              <a:ext uri="{FF2B5EF4-FFF2-40B4-BE49-F238E27FC236}">
                <a16:creationId xmlns:a16="http://schemas.microsoft.com/office/drawing/2014/main" id="{CEF63EF6-8C2C-4A7C-9F07-A9E774A96083}"/>
              </a:ext>
            </a:extLst>
          </p:cNvPr>
          <p:cNvSpPr>
            <a:spLocks noGrp="1"/>
          </p:cNvSpPr>
          <p:nvPr>
            <p:ph type="title"/>
          </p:nvPr>
        </p:nvSpPr>
        <p:spPr/>
        <p:txBody>
          <a:bodyPr/>
          <a:lstStyle/>
          <a:p>
            <a:r>
              <a:rPr lang="en-US" dirty="0"/>
              <a:t>Ladybug</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TotalTime>
  <Words>1133</Words>
  <Application>Microsoft Office PowerPoint</Application>
  <PresentationFormat>On-screen Show (16:9)</PresentationFormat>
  <Paragraphs>62</Paragraphs>
  <Slides>21</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Times New Roman</vt:lpstr>
      <vt:lpstr>Simple Light</vt:lpstr>
      <vt:lpstr>Mutualism in the Redwood Forest Ecosystem!</vt:lpstr>
      <vt:lpstr>Organism and Ecosystem</vt:lpstr>
      <vt:lpstr>What is mutualism?  A mutualistic relationship is when two different organisms work together or depend on each other.  They form a relationship that is beneficial to both parties. </vt:lpstr>
      <vt:lpstr>What do you think lives in the Redwood Forest? </vt:lpstr>
      <vt:lpstr>Let's look at Mutualism in the redwood forest!  </vt:lpstr>
      <vt:lpstr>Banana Slugs and Redwood Trees</vt:lpstr>
      <vt:lpstr>Banana Slug</vt:lpstr>
      <vt:lpstr>Ladybugs and Horsetails:</vt:lpstr>
      <vt:lpstr>Ladybug</vt:lpstr>
      <vt:lpstr>Coho Salmon and The Redwood Trees:</vt:lpstr>
      <vt:lpstr>Salmon</vt:lpstr>
      <vt:lpstr>Lichen</vt:lpstr>
      <vt:lpstr>Lichen </vt:lpstr>
      <vt:lpstr>Mushrooms and Trees</vt:lpstr>
      <vt:lpstr>Mushrooms</vt:lpstr>
      <vt:lpstr>Animals and Berries</vt:lpstr>
      <vt:lpstr>Squirrel</vt:lpstr>
      <vt:lpstr>Sorrel and the Redwood Trees</vt:lpstr>
      <vt:lpstr>Sorrel</vt:lpstr>
      <vt:lpstr>Diversity </vt:lpstr>
      <vt:lpstr>Strength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Mutualism in the Redwood Forest Ecosystem!</dc:title>
  <cp:lastModifiedBy>Smith, Alanna F</cp:lastModifiedBy>
  <cp:revision>10</cp:revision>
  <dcterms:modified xsi:type="dcterms:W3CDTF">2021-01-22T23:57:40Z</dcterms:modified>
</cp:coreProperties>
</file>