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8"/>
  </p:notesMasterIdLst>
  <p:sldIdLst>
    <p:sldId id="256" r:id="rId5"/>
    <p:sldId id="292" r:id="rId6"/>
    <p:sldId id="258" r:id="rId7"/>
    <p:sldId id="293" r:id="rId8"/>
    <p:sldId id="291" r:id="rId9"/>
    <p:sldId id="257" r:id="rId10"/>
    <p:sldId id="276" r:id="rId11"/>
    <p:sldId id="268" r:id="rId12"/>
    <p:sldId id="271" r:id="rId13"/>
    <p:sldId id="272" r:id="rId14"/>
    <p:sldId id="273" r:id="rId15"/>
    <p:sldId id="275" r:id="rId16"/>
    <p:sldId id="295" r:id="rId17"/>
    <p:sldId id="296" r:id="rId18"/>
    <p:sldId id="298" r:id="rId19"/>
    <p:sldId id="287" r:id="rId20"/>
    <p:sldId id="270" r:id="rId21"/>
    <p:sldId id="278" r:id="rId22"/>
    <p:sldId id="283" r:id="rId23"/>
    <p:sldId id="297" r:id="rId24"/>
    <p:sldId id="290" r:id="rId25"/>
    <p:sldId id="288" r:id="rId26"/>
    <p:sldId id="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ull Presentation" id="{CFF70CC9-7DBE-B143-B844-B3FE916B0799}">
          <p14:sldIdLst>
            <p14:sldId id="256"/>
            <p14:sldId id="292"/>
            <p14:sldId id="258"/>
            <p14:sldId id="293"/>
            <p14:sldId id="291"/>
            <p14:sldId id="257"/>
            <p14:sldId id="276"/>
            <p14:sldId id="268"/>
            <p14:sldId id="271"/>
            <p14:sldId id="272"/>
            <p14:sldId id="273"/>
            <p14:sldId id="275"/>
            <p14:sldId id="295"/>
            <p14:sldId id="296"/>
            <p14:sldId id="298"/>
            <p14:sldId id="287"/>
            <p14:sldId id="270"/>
            <p14:sldId id="278"/>
            <p14:sldId id="283"/>
            <p14:sldId id="297"/>
            <p14:sldId id="290"/>
            <p14:sldId id="288"/>
            <p14:sldId id="26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A1D"/>
    <a:srgbClr val="FFFFFF"/>
    <a:srgbClr val="C56C39"/>
    <a:srgbClr val="0680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05" autoAdjust="0"/>
    <p:restoredTop sz="67170" autoAdjust="0"/>
  </p:normalViewPr>
  <p:slideViewPr>
    <p:cSldViewPr snapToGrid="0">
      <p:cViewPr varScale="1">
        <p:scale>
          <a:sx n="74" d="100"/>
          <a:sy n="74" d="100"/>
        </p:scale>
        <p:origin x="2526" y="54"/>
      </p:cViewPr>
      <p:guideLst/>
    </p:cSldViewPr>
  </p:slideViewPr>
  <p:outlineViewPr>
    <p:cViewPr>
      <p:scale>
        <a:sx n="33" d="100"/>
        <a:sy n="33" d="100"/>
      </p:scale>
      <p:origin x="0" y="-1875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mbic, Emily B" userId="adff157f-17af-4147-a17c-5213006a6835" providerId="ADAL" clId="{45060365-71F5-4BF0-A6FE-D75D02658413}"/>
    <pc:docChg chg="modSld sldOrd">
      <pc:chgData name="Kambic, Emily B" userId="adff157f-17af-4147-a17c-5213006a6835" providerId="ADAL" clId="{45060365-71F5-4BF0-A6FE-D75D02658413}" dt="2020-11-10T17:03:10.961" v="36" actId="20577"/>
      <pc:docMkLst>
        <pc:docMk/>
      </pc:docMkLst>
      <pc:sldChg chg="modSp">
        <pc:chgData name="Kambic, Emily B" userId="adff157f-17af-4147-a17c-5213006a6835" providerId="ADAL" clId="{45060365-71F5-4BF0-A6FE-D75D02658413}" dt="2020-11-10T17:03:10.961" v="36" actId="20577"/>
        <pc:sldMkLst>
          <pc:docMk/>
          <pc:sldMk cId="352107670" sldId="256"/>
        </pc:sldMkLst>
        <pc:spChg chg="mod">
          <ac:chgData name="Kambic, Emily B" userId="adff157f-17af-4147-a17c-5213006a6835" providerId="ADAL" clId="{45060365-71F5-4BF0-A6FE-D75D02658413}" dt="2020-11-10T17:03:10.961" v="36" actId="20577"/>
          <ac:spMkLst>
            <pc:docMk/>
            <pc:sldMk cId="352107670" sldId="256"/>
            <ac:spMk id="12" creationId="{06EED253-646A-4EA2-9B92-E2F2F0BFE79B}"/>
          </ac:spMkLst>
        </pc:spChg>
      </pc:sldChg>
      <pc:sldChg chg="modNotesTx">
        <pc:chgData name="Kambic, Emily B" userId="adff157f-17af-4147-a17c-5213006a6835" providerId="ADAL" clId="{45060365-71F5-4BF0-A6FE-D75D02658413}" dt="2020-11-09T17:49:28.955" v="0" actId="20577"/>
        <pc:sldMkLst>
          <pc:docMk/>
          <pc:sldMk cId="525645676" sldId="257"/>
        </pc:sldMkLst>
      </pc:sldChg>
      <pc:sldChg chg="modSp">
        <pc:chgData name="Kambic, Emily B" userId="adff157f-17af-4147-a17c-5213006a6835" providerId="ADAL" clId="{45060365-71F5-4BF0-A6FE-D75D02658413}" dt="2020-11-09T18:04:13.565" v="32" actId="20577"/>
        <pc:sldMkLst>
          <pc:docMk/>
          <pc:sldMk cId="4280766281" sldId="283"/>
        </pc:sldMkLst>
        <pc:spChg chg="mod">
          <ac:chgData name="Kambic, Emily B" userId="adff157f-17af-4147-a17c-5213006a6835" providerId="ADAL" clId="{45060365-71F5-4BF0-A6FE-D75D02658413}" dt="2020-11-09T18:04:13.565" v="32" actId="20577"/>
          <ac:spMkLst>
            <pc:docMk/>
            <pc:sldMk cId="4280766281" sldId="283"/>
            <ac:spMk id="10" creationId="{7BE0DBAA-1949-411E-890F-495658A13CF0}"/>
          </ac:spMkLst>
        </pc:spChg>
      </pc:sldChg>
      <pc:sldChg chg="modSp">
        <pc:chgData name="Kambic, Emily B" userId="adff157f-17af-4147-a17c-5213006a6835" providerId="ADAL" clId="{45060365-71F5-4BF0-A6FE-D75D02658413}" dt="2020-11-09T18:02:12.994" v="30" actId="20577"/>
        <pc:sldMkLst>
          <pc:docMk/>
          <pc:sldMk cId="2655138741" sldId="287"/>
        </pc:sldMkLst>
        <pc:spChg chg="mod">
          <ac:chgData name="Kambic, Emily B" userId="adff157f-17af-4147-a17c-5213006a6835" providerId="ADAL" clId="{45060365-71F5-4BF0-A6FE-D75D02658413}" dt="2020-11-09T18:02:12.994" v="30" actId="20577"/>
          <ac:spMkLst>
            <pc:docMk/>
            <pc:sldMk cId="2655138741" sldId="287"/>
            <ac:spMk id="3" creationId="{C85FAAB3-9CD6-44DF-B4E5-72ED24056A54}"/>
          </ac:spMkLst>
        </pc:spChg>
      </pc:sldChg>
      <pc:sldChg chg="ord">
        <pc:chgData name="Kambic, Emily B" userId="adff157f-17af-4147-a17c-5213006a6835" providerId="ADAL" clId="{45060365-71F5-4BF0-A6FE-D75D02658413}" dt="2020-11-09T18:07:51.638" v="34"/>
        <pc:sldMkLst>
          <pc:docMk/>
          <pc:sldMk cId="2146277411" sldId="290"/>
        </pc:sldMkLst>
      </pc:sldChg>
    </pc:docChg>
  </pc:docChgLst>
  <pc:docChgLst>
    <pc:chgData name="Kambic, Emily B" userId="adff157f-17af-4147-a17c-5213006a6835" providerId="ADAL" clId="{B8B4890C-6F41-4342-9EE4-2AF7C5C233D6}"/>
    <pc:docChg chg="modSld">
      <pc:chgData name="Kambic, Emily B" userId="adff157f-17af-4147-a17c-5213006a6835" providerId="ADAL" clId="{B8B4890C-6F41-4342-9EE4-2AF7C5C233D6}" dt="2020-12-09T23:47:06.854" v="88" actId="20577"/>
      <pc:docMkLst>
        <pc:docMk/>
      </pc:docMkLst>
      <pc:sldChg chg="modSp">
        <pc:chgData name="Kambic, Emily B" userId="adff157f-17af-4147-a17c-5213006a6835" providerId="ADAL" clId="{B8B4890C-6F41-4342-9EE4-2AF7C5C233D6}" dt="2020-12-09T23:47:06.854" v="88" actId="20577"/>
        <pc:sldMkLst>
          <pc:docMk/>
          <pc:sldMk cId="352107670" sldId="256"/>
        </pc:sldMkLst>
        <pc:spChg chg="mod">
          <ac:chgData name="Kambic, Emily B" userId="adff157f-17af-4147-a17c-5213006a6835" providerId="ADAL" clId="{B8B4890C-6F41-4342-9EE4-2AF7C5C233D6}" dt="2020-12-09T23:47:06.854" v="88" actId="20577"/>
          <ac:spMkLst>
            <pc:docMk/>
            <pc:sldMk cId="352107670" sldId="256"/>
            <ac:spMk id="12" creationId="{06EED253-646A-4EA2-9B92-E2F2F0BFE79B}"/>
          </ac:spMkLst>
        </pc:spChg>
      </pc:sldChg>
    </pc:docChg>
  </pc:docChgLst>
  <pc:docChgLst>
    <pc:chgData name="Christie, Anna K" userId="9bcdfae9-1447-4d66-9585-0c6c3d4a4643" providerId="ADAL" clId="{DE6ED98F-F98D-448A-8E9F-ECD5D684EDAF}"/>
    <pc:docChg chg="custSel modSld">
      <pc:chgData name="Christie, Anna K" userId="9bcdfae9-1447-4d66-9585-0c6c3d4a4643" providerId="ADAL" clId="{DE6ED98F-F98D-448A-8E9F-ECD5D684EDAF}" dt="2022-03-18T20:53:34.478" v="7" actId="13244"/>
      <pc:docMkLst>
        <pc:docMk/>
      </pc:docMkLst>
      <pc:sldChg chg="modSp mod">
        <pc:chgData name="Christie, Anna K" userId="9bcdfae9-1447-4d66-9585-0c6c3d4a4643" providerId="ADAL" clId="{DE6ED98F-F98D-448A-8E9F-ECD5D684EDAF}" dt="2022-03-18T20:53:09.652" v="1" actId="20577"/>
        <pc:sldMkLst>
          <pc:docMk/>
          <pc:sldMk cId="352107670" sldId="256"/>
        </pc:sldMkLst>
        <pc:spChg chg="mod">
          <ac:chgData name="Christie, Anna K" userId="9bcdfae9-1447-4d66-9585-0c6c3d4a4643" providerId="ADAL" clId="{DE6ED98F-F98D-448A-8E9F-ECD5D684EDAF}" dt="2022-03-18T20:53:09.652" v="1" actId="20577"/>
          <ac:spMkLst>
            <pc:docMk/>
            <pc:sldMk cId="352107670" sldId="256"/>
            <ac:spMk id="12" creationId="{06EED253-646A-4EA2-9B92-E2F2F0BFE79B}"/>
          </ac:spMkLst>
        </pc:spChg>
      </pc:sldChg>
      <pc:sldChg chg="modSp mod">
        <pc:chgData name="Christie, Anna K" userId="9bcdfae9-1447-4d66-9585-0c6c3d4a4643" providerId="ADAL" clId="{DE6ED98F-F98D-448A-8E9F-ECD5D684EDAF}" dt="2022-03-18T20:53:24.562" v="4" actId="13244"/>
        <pc:sldMkLst>
          <pc:docMk/>
          <pc:sldMk cId="3444435945" sldId="295"/>
        </pc:sldMkLst>
        <pc:spChg chg="mod ord">
          <ac:chgData name="Christie, Anna K" userId="9bcdfae9-1447-4d66-9585-0c6c3d4a4643" providerId="ADAL" clId="{DE6ED98F-F98D-448A-8E9F-ECD5D684EDAF}" dt="2022-03-18T20:53:24.562" v="4" actId="13244"/>
          <ac:spMkLst>
            <pc:docMk/>
            <pc:sldMk cId="3444435945" sldId="295"/>
            <ac:spMk id="10" creationId="{7BE0DBAA-1949-411E-890F-495658A13CF0}"/>
          </ac:spMkLst>
        </pc:spChg>
      </pc:sldChg>
      <pc:sldChg chg="modSp mod">
        <pc:chgData name="Christie, Anna K" userId="9bcdfae9-1447-4d66-9585-0c6c3d4a4643" providerId="ADAL" clId="{DE6ED98F-F98D-448A-8E9F-ECD5D684EDAF}" dt="2022-03-18T20:53:34.478" v="7" actId="13244"/>
        <pc:sldMkLst>
          <pc:docMk/>
          <pc:sldMk cId="348704275" sldId="298"/>
        </pc:sldMkLst>
        <pc:spChg chg="mod ord">
          <ac:chgData name="Christie, Anna K" userId="9bcdfae9-1447-4d66-9585-0c6c3d4a4643" providerId="ADAL" clId="{DE6ED98F-F98D-448A-8E9F-ECD5D684EDAF}" dt="2022-03-18T20:53:34.478" v="7" actId="13244"/>
          <ac:spMkLst>
            <pc:docMk/>
            <pc:sldMk cId="348704275" sldId="298"/>
            <ac:spMk id="10" creationId="{7BE0DBAA-1949-411E-890F-495658A13CF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0E807D-4DD5-4219-919E-12804311F3E7}" type="datetimeFigureOut">
              <a:rPr lang="en-US" smtClean="0"/>
              <a:t>3/18/2022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2D367B-7909-46F8-A870-FA5CB5F709C0}" type="slidenum">
              <a:rPr lang="en-US" smtClean="0"/>
              <a:t>‹#›</a:t>
            </a:fld>
            <a:endParaRPr lang="en-US" dirty="0"/>
          </a:p>
        </p:txBody>
      </p:sp>
    </p:spTree>
    <p:extLst>
      <p:ext uri="{BB962C8B-B14F-4D97-AF65-F5344CB8AC3E}">
        <p14:creationId xmlns:p14="http://schemas.microsoft.com/office/powerpoint/2010/main" val="1863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yustudies.byu.edu/content/voice-from-dust-shoshone-perspective-bear-river-massacr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Introductions: speaker intro and what we’re going to cover – grants from the ABPP with a focus on preservation planning grants, new eligibility guidance, and a commitment and </a:t>
            </a:r>
            <a:r>
              <a:rPr lang="en-US" sz="1200" b="0" i="0" kern="1200" dirty="0">
                <a:solidFill>
                  <a:schemeClr val="tx1"/>
                </a:solidFill>
                <a:effectLst/>
                <a:latin typeface="+mn-lt"/>
                <a:ea typeface="+mn-ea"/>
                <a:cs typeface="+mn-cs"/>
              </a:rPr>
              <a:t>invitation to open up spaces for indigenous voices and projects that contribute to the preservation of places significant to the histories and cultures of indigenous peoples. </a:t>
            </a:r>
            <a:r>
              <a:rPr lang="en-US" sz="1200" kern="1200" dirty="0">
                <a:solidFill>
                  <a:schemeClr val="tx1"/>
                </a:solidFill>
                <a:effectLst/>
                <a:latin typeface="+mn-lt"/>
                <a:ea typeface="+mn-ea"/>
                <a:cs typeface="+mn-cs"/>
              </a:rPr>
              <a:t>I’d like to start out with a few examples of the kinds of questions these grants have helped answer, and invite participants to think about what sorts of questions are important to you and your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is from a BLAG)</a:t>
            </a:r>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1</a:t>
            </a:fld>
            <a:endParaRPr lang="en-US" dirty="0"/>
          </a:p>
        </p:txBody>
      </p:sp>
    </p:spTree>
    <p:extLst>
      <p:ext uri="{BB962C8B-B14F-4D97-AF65-F5344CB8AC3E}">
        <p14:creationId xmlns:p14="http://schemas.microsoft.com/office/powerpoint/2010/main" val="304829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Will give a couple of examples of armed conflicts involving Native peoples that we have recently funded, that also exemplify project activities people might not think of as “preservation,” but that we believe contribute to stewardship.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we haven’t given a clear definition of associated sites for these grants previously, so there are fewer funded examples, but I’d like to discuss a few types of potentially eligible sites that aren’t battlefields per se. These might include fortified settlements or dwelling sites communities protected or moved to, features of the landscape that were important for transportation, defense, or food supply, sites of government during conflicts, and related places of spiritual importance as in the University of Montana’s project. We are open to creative proposals applying this definition in historically grounded ways to projects that will be innovative for our program. Full definitions will be available in on our website and the grants.gov funding opportunity announcement.</a:t>
            </a:r>
          </a:p>
        </p:txBody>
      </p:sp>
      <p:sp>
        <p:nvSpPr>
          <p:cNvPr id="4" name="Slide Number Placeholder 3"/>
          <p:cNvSpPr>
            <a:spLocks noGrp="1"/>
          </p:cNvSpPr>
          <p:nvPr>
            <p:ph type="sldNum" sz="quarter" idx="5"/>
          </p:nvPr>
        </p:nvSpPr>
        <p:spPr/>
        <p:txBody>
          <a:bodyPr/>
          <a:lstStyle/>
          <a:p>
            <a:fld id="{252D367B-7909-46F8-A870-FA5CB5F709C0}" type="slidenum">
              <a:rPr lang="en-US" smtClean="0"/>
              <a:t>10</a:t>
            </a:fld>
            <a:endParaRPr lang="en-US" dirty="0"/>
          </a:p>
        </p:txBody>
      </p:sp>
    </p:spTree>
    <p:extLst>
      <p:ext uri="{BB962C8B-B14F-4D97-AF65-F5344CB8AC3E}">
        <p14:creationId xmlns:p14="http://schemas.microsoft.com/office/powerpoint/2010/main" val="2294570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11</a:t>
            </a:fld>
            <a:endParaRPr lang="en-US" dirty="0"/>
          </a:p>
        </p:txBody>
      </p:sp>
    </p:spTree>
    <p:extLst>
      <p:ext uri="{BB962C8B-B14F-4D97-AF65-F5344CB8AC3E}">
        <p14:creationId xmlns:p14="http://schemas.microsoft.com/office/powerpoint/2010/main" val="694066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Plus anything else that is unallowable under 2 CFR 200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Projects on federal land or using federal resources can be funded if they meets the regulatory standards for financial assistance. That means that it can’t involve funding activities that are of direct benefit to the federal government, there must be a public purpose outside of the agency’s work to fulfill its mission. Unlike a cooperative agreement, a grant-funded project should not be controlled by a federal agency, it should be driven by the non-federal applicant. If you are considering working with a federal partner, your points of contact may be able to provide clarification about how to navigate this given the specifics of your project, and NPS ABPP can also help answer questions about eligibility. </a:t>
            </a:r>
          </a:p>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12</a:t>
            </a:fld>
            <a:endParaRPr lang="en-US" dirty="0"/>
          </a:p>
        </p:txBody>
      </p:sp>
    </p:spTree>
    <p:extLst>
      <p:ext uri="{BB962C8B-B14F-4D97-AF65-F5344CB8AC3E}">
        <p14:creationId xmlns:p14="http://schemas.microsoft.com/office/powerpoint/2010/main" val="130638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site of the Temecula Massacre of 1846 is a very sensitive site to the Pechanga Band, where many of their ancestors died. Identifying the resources associated with the massacre is an important step toward preserving them, especially since they are not all on tribal land. Additionally, the grant includes funding for a documentary film about the battle and its resonance for the Tribe, which is an activity that might not immediately occur to everyone as preservation-oriented, so we wanted to highlight this. All of these activities are eligible because they contribute to site-based preservation.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We’d also like to note multiple ways to consider the site’s eligibility. Previous eligibility guidelines had said that a site had to be directly connected to a specific battle, so the application identified Temecula Massacre as a result of Battle of San Pasqual, 1846. However, we fielded many questions from applicants and partners about ambiguity in this guidance, e.g. whether a site of collective violence like a massacre, or a fort designed for protection during a lengthy armed conflict, would be eligible. The current guidelines in our Notice of Funding Opportunity have an expanded explanation of site eligibility based on our founding legislation. We have clarified that the program funds place-based preservation projects at historic sites of and associated with armed conflicts on American soil. That would make this massacre site eligible as a site of collective violence during the Mexican-American War, as well as its connection to the Battle of San Pasqual.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needs credit, do not use on social media)</a:t>
            </a:r>
          </a:p>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13</a:t>
            </a:fld>
            <a:endParaRPr lang="en-US" dirty="0"/>
          </a:p>
        </p:txBody>
      </p:sp>
    </p:spTree>
    <p:extLst>
      <p:ext uri="{BB962C8B-B14F-4D97-AF65-F5344CB8AC3E}">
        <p14:creationId xmlns:p14="http://schemas.microsoft.com/office/powerpoint/2010/main" val="2141513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Pueblo of Isleta received a grant in 2019 to conduct archeological documentation and preservation of two archeological sites, the Ancestral </a:t>
            </a:r>
            <a:r>
              <a:rPr lang="en-US" sz="1200" kern="1200" dirty="0" err="1">
                <a:solidFill>
                  <a:schemeClr val="tx1"/>
                </a:solidFill>
                <a:effectLst/>
                <a:latin typeface="+mn-lt"/>
                <a:ea typeface="+mn-ea"/>
                <a:cs typeface="+mn-cs"/>
              </a:rPr>
              <a:t>Tiwa</a:t>
            </a:r>
            <a:r>
              <a:rPr lang="en-US" sz="1200" kern="1200" dirty="0">
                <a:solidFill>
                  <a:schemeClr val="tx1"/>
                </a:solidFill>
                <a:effectLst/>
                <a:latin typeface="+mn-lt"/>
                <a:ea typeface="+mn-ea"/>
                <a:cs typeface="+mn-cs"/>
              </a:rPr>
              <a:t> pueblo of Pottery Mound and the Ancestral </a:t>
            </a:r>
            <a:r>
              <a:rPr lang="en-US" sz="1200" kern="1200" dirty="0" err="1">
                <a:solidFill>
                  <a:schemeClr val="tx1"/>
                </a:solidFill>
                <a:effectLst/>
                <a:latin typeface="+mn-lt"/>
                <a:ea typeface="+mn-ea"/>
                <a:cs typeface="+mn-cs"/>
              </a:rPr>
              <a:t>Piro</a:t>
            </a:r>
            <a:r>
              <a:rPr lang="en-US" sz="1200" kern="1200" dirty="0">
                <a:solidFill>
                  <a:schemeClr val="tx1"/>
                </a:solidFill>
                <a:effectLst/>
                <a:latin typeface="+mn-lt"/>
                <a:ea typeface="+mn-ea"/>
                <a:cs typeface="+mn-cs"/>
              </a:rPr>
              <a:t> pueblo of </a:t>
            </a:r>
            <a:r>
              <a:rPr lang="en-US" sz="1200" kern="1200" dirty="0" err="1">
                <a:solidFill>
                  <a:schemeClr val="tx1"/>
                </a:solidFill>
                <a:effectLst/>
                <a:latin typeface="+mn-lt"/>
                <a:ea typeface="+mn-ea"/>
                <a:cs typeface="+mn-cs"/>
              </a:rPr>
              <a:t>Sevilleta</a:t>
            </a:r>
            <a:r>
              <a:rPr lang="en-US" sz="1200" kern="1200" dirty="0">
                <a:solidFill>
                  <a:schemeClr val="tx1"/>
                </a:solidFill>
                <a:effectLst/>
                <a:latin typeface="+mn-lt"/>
                <a:ea typeface="+mn-ea"/>
                <a:cs typeface="+mn-cs"/>
              </a:rPr>
              <a:t>. The THPO wrote in the application that this area is underrepresented in written histories and very much of interest to communities today: “People at Isleta wish to obtain and preserve any type of knowledge about their ancestors’ life under colonial rule and the causes behind the disappearance of the </a:t>
            </a:r>
            <a:r>
              <a:rPr lang="en-US" sz="1200" kern="1200" dirty="0" err="1">
                <a:solidFill>
                  <a:schemeClr val="tx1"/>
                </a:solidFill>
                <a:effectLst/>
                <a:latin typeface="+mn-lt"/>
                <a:ea typeface="+mn-ea"/>
                <a:cs typeface="+mn-cs"/>
              </a:rPr>
              <a:t>Piros</a:t>
            </a:r>
            <a:r>
              <a:rPr lang="en-US" sz="1200" kern="1200" dirty="0">
                <a:solidFill>
                  <a:schemeClr val="tx1"/>
                </a:solidFill>
                <a:effectLst/>
                <a:latin typeface="+mn-lt"/>
                <a:ea typeface="+mn-ea"/>
                <a:cs typeface="+mn-cs"/>
              </a:rPr>
              <a:t> as a group and the loss of all but two Ancestral </a:t>
            </a:r>
            <a:r>
              <a:rPr lang="en-US" sz="1200" kern="1200" dirty="0" err="1">
                <a:solidFill>
                  <a:schemeClr val="tx1"/>
                </a:solidFill>
                <a:effectLst/>
                <a:latin typeface="+mn-lt"/>
                <a:ea typeface="+mn-ea"/>
                <a:cs typeface="+mn-cs"/>
              </a:rPr>
              <a:t>Tiwa</a:t>
            </a:r>
            <a:r>
              <a:rPr lang="en-US" sz="1200" kern="1200" dirty="0">
                <a:solidFill>
                  <a:schemeClr val="tx1"/>
                </a:solidFill>
                <a:effectLst/>
                <a:latin typeface="+mn-lt"/>
                <a:ea typeface="+mn-ea"/>
                <a:cs typeface="+mn-cs"/>
              </a:rPr>
              <a:t> pueblos.”  Prior research at these sites found metal objects, mostly armor and munitions, and indications of structural fires. The research will help uncover probable histories of conflict from the Spanish contact and early colonial periods of the 16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and 17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centuries. Eligibility for these grants under the umbrella of “armed conflict” can encompass sites like these that are not sites of well documented battles, where grant-funded research can increase our understanding of underrepresented periods of conflict, and bring more Native perspectives to narratives of colonial history.  I also want to highlight that both the archeological documentation and community outreach elements of this project are considered preservation activities.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is from another federal agency, allowable on social media)</a:t>
            </a:r>
          </a:p>
        </p:txBody>
      </p:sp>
      <p:sp>
        <p:nvSpPr>
          <p:cNvPr id="4" name="Slide Number Placeholder 3"/>
          <p:cNvSpPr>
            <a:spLocks noGrp="1"/>
          </p:cNvSpPr>
          <p:nvPr>
            <p:ph type="sldNum" sz="quarter" idx="5"/>
          </p:nvPr>
        </p:nvSpPr>
        <p:spPr/>
        <p:txBody>
          <a:bodyPr/>
          <a:lstStyle/>
          <a:p>
            <a:fld id="{252D367B-7909-46F8-A870-FA5CB5F709C0}" type="slidenum">
              <a:rPr lang="en-US" smtClean="0"/>
              <a:t>14</a:t>
            </a:fld>
            <a:endParaRPr lang="en-US" dirty="0"/>
          </a:p>
        </p:txBody>
      </p:sp>
    </p:spTree>
    <p:extLst>
      <p:ext uri="{BB962C8B-B14F-4D97-AF65-F5344CB8AC3E}">
        <p14:creationId xmlns:p14="http://schemas.microsoft.com/office/powerpoint/2010/main" val="445077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Ball State University’s Archaeology and Applied Anthropology Laboratories has received multiple planning grants for work on battlefields in the Midwest, which I’d like to discuss as an example of best practices for non-Native applicants. Two recent grants in 2018 and 2020 have focused on archeological survey to research the Revolutionary War battle of Peckuwe and the extension of settlers into today’s Ohio. While this project is led by non-Native researchers, they have worked to build relationships with tribes like the Eastern Shawnee and Shawnee Tribe of OK who are part of this history, starting with seeking tribal input prior to applying and continuing to communicate throughout the projects. We know this through letters of support from the tribes.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NPS ABPP invites tribes to consult on our grantmaking activities under Section 106 of the National Historic Preservation Act, and we see over and over that when non-Native applicants start building these relationships early, and the Section 106 initiation letter is not the first time a tribal leader or THPO hears about a project, this leads to better relationships and a greater chance for indigenous perspectives to shape the project. This is relevant for any conflict, since Native ancestral lands and Native people were involved in the Revolutionary War, Civil War, World War II, and others people might not initially think of. If you would like to propose a project and are not sure how to find tribes with interest in the area, your SHPO can help. Please also be aware that you can apply for a grant just to work on building these relationships prior to starting a larger project. (Image: Ball State University)</a:t>
            </a:r>
          </a:p>
        </p:txBody>
      </p:sp>
      <p:sp>
        <p:nvSpPr>
          <p:cNvPr id="4" name="Slide Number Placeholder 3"/>
          <p:cNvSpPr>
            <a:spLocks noGrp="1"/>
          </p:cNvSpPr>
          <p:nvPr>
            <p:ph type="sldNum" sz="quarter" idx="5"/>
          </p:nvPr>
        </p:nvSpPr>
        <p:spPr/>
        <p:txBody>
          <a:bodyPr/>
          <a:lstStyle/>
          <a:p>
            <a:fld id="{252D367B-7909-46F8-A870-FA5CB5F709C0}" type="slidenum">
              <a:rPr lang="en-US" smtClean="0"/>
              <a:t>15</a:t>
            </a:fld>
            <a:endParaRPr lang="en-US" dirty="0"/>
          </a:p>
        </p:txBody>
      </p:sp>
    </p:spTree>
    <p:extLst>
      <p:ext uri="{BB962C8B-B14F-4D97-AF65-F5344CB8AC3E}">
        <p14:creationId xmlns:p14="http://schemas.microsoft.com/office/powerpoint/2010/main" val="197949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16</a:t>
            </a:fld>
            <a:endParaRPr lang="en-US" dirty="0"/>
          </a:p>
        </p:txBody>
      </p:sp>
    </p:spTree>
    <p:extLst>
      <p:ext uri="{BB962C8B-B14F-4D97-AF65-F5344CB8AC3E}">
        <p14:creationId xmlns:p14="http://schemas.microsoft.com/office/powerpoint/2010/main" val="2209488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17</a:t>
            </a:fld>
            <a:endParaRPr lang="en-US" dirty="0"/>
          </a:p>
        </p:txBody>
      </p:sp>
    </p:spTree>
    <p:extLst>
      <p:ext uri="{BB962C8B-B14F-4D97-AF65-F5344CB8AC3E}">
        <p14:creationId xmlns:p14="http://schemas.microsoft.com/office/powerpoint/2010/main" val="2332346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18</a:t>
            </a:fld>
            <a:endParaRPr lang="en-US" dirty="0"/>
          </a:p>
        </p:txBody>
      </p:sp>
    </p:spTree>
    <p:extLst>
      <p:ext uri="{BB962C8B-B14F-4D97-AF65-F5344CB8AC3E}">
        <p14:creationId xmlns:p14="http://schemas.microsoft.com/office/powerpoint/2010/main" val="15767963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FY2021 Focus Areas: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Projects that focus on underrepresented sites and stories, or enhance our understanding of the origins of the United States. Special thematic priority will be given to applications that address the histories and legacies of those who experienced the armed conflicts that led to American independence (for example, the “Pueblo Revolt”, the American Revolutionary War, or “Nat Turner’s Rebellion”), and that preserve associated historic sites as a living part of community life and development. I emphasize that a broad historical conception of “the armed conflicts that led to American independence” can in many ways turn our attention to conflicts on and over Native lands.</a:t>
            </a:r>
          </a:p>
          <a:p>
            <a:endParaRPr lang="en-US" dirty="0"/>
          </a:p>
          <a:p>
            <a:r>
              <a:rPr lang="en-US" dirty="0"/>
              <a:t>(Note: will try to add in pop-ups for what each criterion is before delivering)</a:t>
            </a:r>
          </a:p>
        </p:txBody>
      </p:sp>
      <p:sp>
        <p:nvSpPr>
          <p:cNvPr id="4" name="Slide Number Placeholder 3"/>
          <p:cNvSpPr>
            <a:spLocks noGrp="1"/>
          </p:cNvSpPr>
          <p:nvPr>
            <p:ph type="sldNum" sz="quarter" idx="5"/>
          </p:nvPr>
        </p:nvSpPr>
        <p:spPr/>
        <p:txBody>
          <a:bodyPr/>
          <a:lstStyle/>
          <a:p>
            <a:fld id="{252D367B-7909-46F8-A870-FA5CB5F709C0}" type="slidenum">
              <a:rPr lang="en-US" smtClean="0"/>
              <a:t>19</a:t>
            </a:fld>
            <a:endParaRPr lang="en-US" dirty="0"/>
          </a:p>
        </p:txBody>
      </p:sp>
    </p:spTree>
    <p:extLst>
      <p:ext uri="{BB962C8B-B14F-4D97-AF65-F5344CB8AC3E}">
        <p14:creationId xmlns:p14="http://schemas.microsoft.com/office/powerpoint/2010/main" val="2642060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2017 grant application asked the central question here: its original title was “What have we overlooked?”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University of Montana used a 2017 grant to complete a study of how spirituality and spiritual landscapes shaped battlefield strategies and histories on the Northern Plains. This collaborative project was led by both Native and non-Native researchers, partnering with the Crow Tribe, elders, Salish Kootenai College, and Little Big Horn College. The project centered </a:t>
            </a:r>
            <a:r>
              <a:rPr lang="en-US" sz="1200" kern="1200" dirty="0" err="1">
                <a:solidFill>
                  <a:schemeClr val="tx1"/>
                </a:solidFill>
                <a:effectLst/>
                <a:latin typeface="+mn-lt"/>
                <a:ea typeface="+mn-ea"/>
                <a:cs typeface="+mn-cs"/>
              </a:rPr>
              <a:t>Apsáalooke</a:t>
            </a:r>
            <a:r>
              <a:rPr lang="en-US" sz="1200" kern="1200" dirty="0">
                <a:solidFill>
                  <a:schemeClr val="tx1"/>
                </a:solidFill>
                <a:effectLst/>
                <a:latin typeface="+mn-lt"/>
                <a:ea typeface="+mn-ea"/>
                <a:cs typeface="+mn-cs"/>
              </a:rPr>
              <a:t> (Crow) perspectives on </a:t>
            </a:r>
            <a:r>
              <a:rPr lang="en-US" sz="1200" kern="1200" dirty="0" err="1">
                <a:solidFill>
                  <a:schemeClr val="tx1"/>
                </a:solidFill>
                <a:effectLst/>
                <a:latin typeface="+mn-lt"/>
                <a:ea typeface="+mn-ea"/>
                <a:cs typeface="+mn-cs"/>
              </a:rPr>
              <a:t>Ashkoota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Binnaxchikua</a:t>
            </a:r>
            <a:r>
              <a:rPr lang="en-US" sz="1200" kern="1200" dirty="0">
                <a:solidFill>
                  <a:schemeClr val="tx1"/>
                </a:solidFill>
                <a:effectLst/>
                <a:latin typeface="+mn-lt"/>
                <a:ea typeface="+mn-ea"/>
                <a:cs typeface="+mn-cs"/>
              </a:rPr>
              <a:t>/Where The Camp Was Fortified, also known as the Battle of Arrow Creek, which occurred between </a:t>
            </a:r>
            <a:r>
              <a:rPr lang="en-US" sz="1200" kern="1200" dirty="0" err="1">
                <a:solidFill>
                  <a:schemeClr val="tx1"/>
                </a:solidFill>
                <a:effectLst/>
                <a:latin typeface="+mn-lt"/>
                <a:ea typeface="+mn-ea"/>
                <a:cs typeface="+mn-cs"/>
              </a:rPr>
              <a:t>Apsalooke</a:t>
            </a:r>
            <a:r>
              <a:rPr lang="en-US" sz="1200" kern="1200" dirty="0">
                <a:solidFill>
                  <a:schemeClr val="tx1"/>
                </a:solidFill>
                <a:effectLst/>
                <a:latin typeface="+mn-lt"/>
                <a:ea typeface="+mn-ea"/>
                <a:cs typeface="+mn-cs"/>
              </a:rPr>
              <a:t> and allied Arapaho, Cheyenne, and Sioux forces in 1863-1864 as settler incursions disrupted Native territories and food security. According to </a:t>
            </a:r>
            <a:r>
              <a:rPr lang="en-US" sz="1200" kern="1200" dirty="0" err="1">
                <a:solidFill>
                  <a:schemeClr val="tx1"/>
                </a:solidFill>
                <a:effectLst/>
                <a:latin typeface="+mn-lt"/>
                <a:ea typeface="+mn-ea"/>
                <a:cs typeface="+mn-cs"/>
              </a:rPr>
              <a:t>Apsaalooke</a:t>
            </a:r>
            <a:r>
              <a:rPr lang="en-US" sz="1200" kern="1200" dirty="0">
                <a:solidFill>
                  <a:schemeClr val="tx1"/>
                </a:solidFill>
                <a:effectLst/>
                <a:latin typeface="+mn-lt"/>
                <a:ea typeface="+mn-ea"/>
                <a:cs typeface="+mn-cs"/>
              </a:rPr>
              <a:t> traditions, the history of this battle is interlaced with places, events, and visions that connect battlefield landscapes with spiritual understandings of the past and present. This project recognized that in answering the fundamental question of “where is the battlefield?,” indigenous cultural knowledge is vital for our collective understandings of what happened, where it happened, and why it was important. This project created a case study for an indigenous definition of the battlefield landscape and events that the researchers hope will keep this heritage, which was so carefully preserved for over 150 years, from being overlooked in cultural heritage preservation efforts.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“What have we overlooked?” this grant’s final report was titled “Where They Fought,” which sums up the success of this project in centering Native voices, and leads us to ask, what stories do YOU want to remember? (Image: University of Montana)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52D367B-7909-46F8-A870-FA5CB5F709C0}" type="slidenum">
              <a:rPr lang="en-US" smtClean="0"/>
              <a:t>2</a:t>
            </a:fld>
            <a:endParaRPr lang="en-US" dirty="0"/>
          </a:p>
        </p:txBody>
      </p:sp>
    </p:spTree>
    <p:extLst>
      <p:ext uri="{BB962C8B-B14F-4D97-AF65-F5344CB8AC3E}">
        <p14:creationId xmlns:p14="http://schemas.microsoft.com/office/powerpoint/2010/main" val="2079357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goals for FY2021 include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Geographic: west of Mississippi</a:t>
            </a:r>
          </a:p>
          <a:p>
            <a:r>
              <a:rPr lang="en-US" sz="1200" kern="1200" dirty="0">
                <a:solidFill>
                  <a:schemeClr val="tx1"/>
                </a:solidFill>
                <a:effectLst/>
                <a:latin typeface="+mn-lt"/>
                <a:ea typeface="+mn-ea"/>
                <a:cs typeface="+mn-cs"/>
              </a:rPr>
              <a:t>Community-led: Identifying Native-led projects and strong partnership projects to amplify indigenous voices in the interpretation and preservation of their own history</a:t>
            </a:r>
          </a:p>
          <a:p>
            <a:r>
              <a:rPr lang="en-US" sz="1200" kern="1200" dirty="0">
                <a:solidFill>
                  <a:schemeClr val="tx1"/>
                </a:solidFill>
                <a:effectLst/>
                <a:latin typeface="+mn-lt"/>
                <a:ea typeface="+mn-ea"/>
                <a:cs typeface="+mn-cs"/>
              </a:rPr>
              <a:t>Historical: associated sites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review, This year’s funding competition will be starting in the coming weeks [date if we have one], and application materials will be available at grants.gov. We’ve received some great applications for projects focusing on indigenous histories, and look forward to expanding to fund more inclusive preservation approaches and stories directed by communities and their needs. We don’t have all the answers but we hope to lend the tools we have to others who do. We really want to hear from you.</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Plug for other webinars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52D367B-7909-46F8-A870-FA5CB5F709C0}" type="slidenum">
              <a:rPr lang="en-US" smtClean="0"/>
              <a:t>20</a:t>
            </a:fld>
            <a:endParaRPr lang="en-US" dirty="0"/>
          </a:p>
        </p:txBody>
      </p:sp>
    </p:spTree>
    <p:extLst>
      <p:ext uri="{BB962C8B-B14F-4D97-AF65-F5344CB8AC3E}">
        <p14:creationId xmlns:p14="http://schemas.microsoft.com/office/powerpoint/2010/main" val="3447585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21</a:t>
            </a:fld>
            <a:endParaRPr lang="en-US" dirty="0"/>
          </a:p>
        </p:txBody>
      </p:sp>
    </p:spTree>
    <p:extLst>
      <p:ext uri="{BB962C8B-B14F-4D97-AF65-F5344CB8AC3E}">
        <p14:creationId xmlns:p14="http://schemas.microsoft.com/office/powerpoint/2010/main" val="2058749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22</a:t>
            </a:fld>
            <a:endParaRPr lang="en-US" dirty="0"/>
          </a:p>
        </p:txBody>
      </p:sp>
    </p:spTree>
    <p:extLst>
      <p:ext uri="{BB962C8B-B14F-4D97-AF65-F5344CB8AC3E}">
        <p14:creationId xmlns:p14="http://schemas.microsoft.com/office/powerpoint/2010/main" val="3331862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None/>
            </a:pPr>
            <a:endParaRPr lang="en-US" b="0" dirty="0">
              <a:solidFill>
                <a:srgbClr val="2B4A1D"/>
              </a:solidFill>
            </a:endParaRPr>
          </a:p>
        </p:txBody>
      </p:sp>
      <p:sp>
        <p:nvSpPr>
          <p:cNvPr id="4" name="Slide Number Placeholder 3"/>
          <p:cNvSpPr>
            <a:spLocks noGrp="1"/>
          </p:cNvSpPr>
          <p:nvPr>
            <p:ph type="sldNum" sz="quarter" idx="5"/>
          </p:nvPr>
        </p:nvSpPr>
        <p:spPr/>
        <p:txBody>
          <a:bodyPr/>
          <a:lstStyle/>
          <a:p>
            <a:fld id="{252D367B-7909-46F8-A870-FA5CB5F709C0}" type="slidenum">
              <a:rPr lang="en-US" smtClean="0"/>
              <a:t>23</a:t>
            </a:fld>
            <a:endParaRPr lang="en-US" dirty="0"/>
          </a:p>
        </p:txBody>
      </p:sp>
    </p:spTree>
    <p:extLst>
      <p:ext uri="{BB962C8B-B14F-4D97-AF65-F5344CB8AC3E}">
        <p14:creationId xmlns:p14="http://schemas.microsoft.com/office/powerpoint/2010/main" val="2722575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question is “why and how do these histories matter?”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Seneca Nation received a 2016 grant to produce a historical study and archeological research design for the Bucktooth Run Battlefield, the site of a 1779 Revolutionary War engagement in the Seneca Nation’s Allegany territory in today’s New York state. Seneca people recorded stories of the destruction of towns and cornfields during this campaign, but American military records minimized this event, leading to questions over whether it occurred. One goal of this grant was to reconcile historical narratives that minimized the battle and locate the battlefield to shed light on a period in history that the Seneca consider a source of loss and intergenerational trauma. The grant’s activities included remote sensing in an attempt to locate battlefield features, review of historical documentation and oral histories, and recommendations for future archeological study. The oral history and social science research stressed the importance of the war in Seneca history and memory, and suggested ways to interpret contradictory sources about the battle in ways that reconciled the historical and oral records. While the archeological research on the battlefield was inconclusive, the project showed the importance of using multiple sources of knowledge to understand history from multiple perspectives, and recognizing that “independence” was not the war’s only outcome.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encourage applications for such projects that elevate the meanings and legacies of conflicts like the American Revolution for Native nations. Why a battlefield matters depends on who is asking, and who is answering. (Photo: Doug </a:t>
            </a:r>
            <a:r>
              <a:rPr lang="en-US" sz="1200" kern="1200" dirty="0" err="1">
                <a:solidFill>
                  <a:schemeClr val="tx1"/>
                </a:solidFill>
                <a:effectLst/>
                <a:latin typeface="+mn-lt"/>
                <a:ea typeface="+mn-ea"/>
                <a:cs typeface="+mn-cs"/>
              </a:rPr>
              <a:t>Perelli</a:t>
            </a:r>
            <a:r>
              <a:rPr lang="en-US" sz="1200" kern="1200" dirty="0">
                <a:solidFill>
                  <a:schemeClr val="tx1"/>
                </a:solidFill>
                <a:effectLst/>
                <a:latin typeface="+mn-lt"/>
                <a:ea typeface="+mn-ea"/>
                <a:cs typeface="+mn-cs"/>
              </a:rPr>
              <a:t> 2018 for Seneca Nation)</a:t>
            </a:r>
          </a:p>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3</a:t>
            </a:fld>
            <a:endParaRPr lang="en-US" dirty="0"/>
          </a:p>
        </p:txBody>
      </p:sp>
    </p:spTree>
    <p:extLst>
      <p:ext uri="{BB962C8B-B14F-4D97-AF65-F5344CB8AC3E}">
        <p14:creationId xmlns:p14="http://schemas.microsoft.com/office/powerpoint/2010/main" val="72297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And then, how do you want to tell your story?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the site, known as Boa </a:t>
            </a:r>
            <a:r>
              <a:rPr lang="en-US" sz="1200" kern="1200" dirty="0" err="1">
                <a:solidFill>
                  <a:schemeClr val="tx1"/>
                </a:solidFill>
                <a:effectLst/>
                <a:latin typeface="+mn-lt"/>
                <a:ea typeface="+mn-ea"/>
                <a:cs typeface="+mn-cs"/>
              </a:rPr>
              <a:t>Ogoi</a:t>
            </a:r>
            <a:r>
              <a:rPr lang="en-US" sz="1200" kern="1200" dirty="0">
                <a:solidFill>
                  <a:schemeClr val="tx1"/>
                </a:solidFill>
                <a:effectLst/>
                <a:latin typeface="+mn-lt"/>
                <a:ea typeface="+mn-ea"/>
                <a:cs typeface="+mn-cs"/>
              </a:rPr>
              <a:t> or the Bear River Massacre site in Idaho, the U.S. army attacked and killed between 250-500 Shoshone people in January of 1863. The US government designated the site of this tragic massacre as a National Historic Landmark. Local settlers established a monument in 1932, depicted here, which provides the most visible and dominant story of the landscape (image from Wikipedia by </a:t>
            </a:r>
            <a:r>
              <a:rPr lang="en-US" sz="1200" kern="1200" dirty="0" err="1">
                <a:solidFill>
                  <a:schemeClr val="tx1"/>
                </a:solidFill>
                <a:effectLst/>
                <a:latin typeface="+mn-lt"/>
                <a:ea typeface="+mn-ea"/>
                <a:cs typeface="+mn-cs"/>
              </a:rPr>
              <a:t>Beneathtimp</a:t>
            </a:r>
            <a:r>
              <a:rPr lang="en-US" sz="1200" kern="1200" dirty="0">
                <a:solidFill>
                  <a:schemeClr val="tx1"/>
                </a:solidFill>
                <a:effectLst/>
                <a:latin typeface="+mn-lt"/>
                <a:ea typeface="+mn-ea"/>
                <a:cs typeface="+mn-cs"/>
              </a:rPr>
              <a:t>). As Chairman Darren Parry of the Northwestern Bands of the Shoshone Nation </a:t>
            </a:r>
            <a:r>
              <a:rPr lang="en-US" sz="1200" u="sng" kern="1200" dirty="0">
                <a:solidFill>
                  <a:schemeClr val="tx1"/>
                </a:solidFill>
                <a:effectLst/>
                <a:latin typeface="+mn-lt"/>
                <a:ea typeface="+mn-ea"/>
                <a:cs typeface="+mn-cs"/>
                <a:hlinkClick r:id="rId3"/>
              </a:rPr>
              <a:t>has written</a:t>
            </a:r>
            <a:r>
              <a:rPr lang="en-US" sz="1200" kern="1200" dirty="0">
                <a:solidFill>
                  <a:schemeClr val="tx1"/>
                </a:solidFill>
                <a:effectLst/>
                <a:latin typeface="+mn-lt"/>
                <a:ea typeface="+mn-ea"/>
                <a:cs typeface="+mn-cs"/>
              </a:rPr>
              <a:t> about the narrative it presents, “It is like a view from a window that has been carefully placed to exclude a whole quadrant of a beautiful landscape.” This monument only tells one perspective of the history, and is not inclusive of the Northwestern Shoshone’s experience of the massacre. A 2017 grant to the Northwestern Shoshone is being used for preservation planning for the site in a way that seeks to recognize more Native memories of this event, which Chairman Parry points out are not monolithic either, as every family was impacted in a different way. The Northwestern Shoshone have acquired some portions of the site, and ABPP’s grant supports their efforts to illuminate more of that landscape by developing a preservation plan that can be used by Tribal leaders, landholders and preservationists to find agreement and action in preserving and protecting this important place.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Wikimedia commons)</a:t>
            </a:r>
          </a:p>
        </p:txBody>
      </p:sp>
      <p:sp>
        <p:nvSpPr>
          <p:cNvPr id="4" name="Slide Number Placeholder 3"/>
          <p:cNvSpPr>
            <a:spLocks noGrp="1"/>
          </p:cNvSpPr>
          <p:nvPr>
            <p:ph type="sldNum" sz="quarter" idx="5"/>
          </p:nvPr>
        </p:nvSpPr>
        <p:spPr/>
        <p:txBody>
          <a:bodyPr/>
          <a:lstStyle/>
          <a:p>
            <a:fld id="{252D367B-7909-46F8-A870-FA5CB5F709C0}" type="slidenum">
              <a:rPr lang="en-US" smtClean="0"/>
              <a:t>4</a:t>
            </a:fld>
            <a:endParaRPr lang="en-US" dirty="0"/>
          </a:p>
        </p:txBody>
      </p:sp>
    </p:spTree>
    <p:extLst>
      <p:ext uri="{BB962C8B-B14F-4D97-AF65-F5344CB8AC3E}">
        <p14:creationId xmlns:p14="http://schemas.microsoft.com/office/powerpoint/2010/main" val="341962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of these projects show that questions of what have we overlooked, why do these places matter, and how do you want to tell the story are ones Native people bring particular knowledge and experience to answering.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stories give a few examples of how the scope of these grants match the scope of American history, as defined by their establishing legislation, which broadly includes the armed conflicts that shaped the history of the United States. Preserving sites associated with armed conflict also means recognizing the centrality of Indigenous people this nation’s history, whether in the violence of colonization, the participation of Native people in the American armed forces, or their enduring connections to their ancestral lands. To date, preservation planning grants have funded work ranging from Spanish conflicts with indigenous people in the 16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southwest and Florida, to the 17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century conflicts known as the Pequot War and King Philip’s War in the northeast, to the many impacts of the American Revolution on Native peoples, to the nineteenth century’s battles to control Native territories in the west. Furthermore, many battlefields are large cultural landscapes that remain culturally and environmentally important today. Documenting and preserving the state of these battlefield landscapes can be a part of larger strategies for conservation and use for communities who may value these lands for present as well as historical reasons. </a:t>
            </a:r>
          </a:p>
          <a:p>
            <a:r>
              <a:rPr lang="en-US" sz="1200" kern="1200" dirty="0">
                <a:solidFill>
                  <a:schemeClr val="tx1"/>
                </a:solidFill>
                <a:effectLst/>
                <a:latin typeface="+mn-lt"/>
                <a:ea typeface="+mn-ea"/>
                <a:cs typeface="+mn-cs"/>
              </a:rPr>
              <a:t>Preservation is not limited to physical protection of a property “frozen in time”  – education, community involvement, storytelling, and generally understanding and protecting what makes places important to people can all qualify. These grants can provide financial assistance for people and communities to care for places that matter to them, based on their own identification of their needs and with minimal federal involvement.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Fort Ticonderoga, needs credit</a:t>
            </a:r>
          </a:p>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5</a:t>
            </a:fld>
            <a:endParaRPr lang="en-US" dirty="0"/>
          </a:p>
        </p:txBody>
      </p:sp>
    </p:spTree>
    <p:extLst>
      <p:ext uri="{BB962C8B-B14F-4D97-AF65-F5344CB8AC3E}">
        <p14:creationId xmlns:p14="http://schemas.microsoft.com/office/powerpoint/2010/main" val="4218133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I’d like to tell you who we are. The ABPP is a national program authorized by Congress and administered by the NPS for the purpose of… (read) We’re a program with seven staff, and our offices are in Washington, DC. You can reach us easily at abpp@nps.gov, and my last slide will include contact information.</a:t>
            </a:r>
          </a:p>
          <a:p>
            <a:endParaRPr lang="en-US" dirty="0"/>
          </a:p>
          <a:p>
            <a:r>
              <a:rPr lang="en-US" dirty="0"/>
              <a:t>Image: </a:t>
            </a:r>
            <a:r>
              <a:rPr lang="en-US" dirty="0" err="1"/>
              <a:t>Gettsyburg</a:t>
            </a:r>
            <a:r>
              <a:rPr lang="en-US" dirty="0"/>
              <a:t> - probably an NPS photo? </a:t>
            </a:r>
          </a:p>
        </p:txBody>
      </p:sp>
      <p:sp>
        <p:nvSpPr>
          <p:cNvPr id="4" name="Slide Number Placeholder 3"/>
          <p:cNvSpPr>
            <a:spLocks noGrp="1"/>
          </p:cNvSpPr>
          <p:nvPr>
            <p:ph type="sldNum" sz="quarter" idx="5"/>
          </p:nvPr>
        </p:nvSpPr>
        <p:spPr/>
        <p:txBody>
          <a:bodyPr/>
          <a:lstStyle/>
          <a:p>
            <a:fld id="{252D367B-7909-46F8-A870-FA5CB5F709C0}" type="slidenum">
              <a:rPr lang="en-US" smtClean="0"/>
              <a:t>6</a:t>
            </a:fld>
            <a:endParaRPr lang="en-US" dirty="0"/>
          </a:p>
        </p:txBody>
      </p:sp>
    </p:spTree>
    <p:extLst>
      <p:ext uri="{BB962C8B-B14F-4D97-AF65-F5344CB8AC3E}">
        <p14:creationId xmlns:p14="http://schemas.microsoft.com/office/powerpoint/2010/main" val="3812790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NPS ABPP currently administers two grant programs, and two more were established in the 2019 National Defense Authorization Act. We anticipate that they will be funded and become active in FY2021. Here is a quick comparison. We will be focusing on Preservation Planning Grants today because they are the only grants that can be applied to any armed conflict on American soil, regardless of whether the United States had been founded or the US Army was involved in the battle. </a:t>
            </a:r>
          </a:p>
        </p:txBody>
      </p:sp>
      <p:sp>
        <p:nvSpPr>
          <p:cNvPr id="4" name="Slide Number Placeholder 3"/>
          <p:cNvSpPr>
            <a:spLocks noGrp="1"/>
          </p:cNvSpPr>
          <p:nvPr>
            <p:ph type="sldNum" sz="quarter" idx="5"/>
          </p:nvPr>
        </p:nvSpPr>
        <p:spPr/>
        <p:txBody>
          <a:bodyPr/>
          <a:lstStyle/>
          <a:p>
            <a:fld id="{252D367B-7909-46F8-A870-FA5CB5F709C0}" type="slidenum">
              <a:rPr lang="en-US" smtClean="0"/>
              <a:t>7</a:t>
            </a:fld>
            <a:endParaRPr lang="en-US" dirty="0"/>
          </a:p>
        </p:txBody>
      </p:sp>
    </p:spTree>
    <p:extLst>
      <p:ext uri="{BB962C8B-B14F-4D97-AF65-F5344CB8AC3E}">
        <p14:creationId xmlns:p14="http://schemas.microsoft.com/office/powerpoint/2010/main" val="24551899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8</a:t>
            </a:fld>
            <a:endParaRPr lang="en-US" dirty="0"/>
          </a:p>
        </p:txBody>
      </p:sp>
    </p:spTree>
    <p:extLst>
      <p:ext uri="{BB962C8B-B14F-4D97-AF65-F5344CB8AC3E}">
        <p14:creationId xmlns:p14="http://schemas.microsoft.com/office/powerpoint/2010/main" val="730553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2D367B-7909-46F8-A870-FA5CB5F709C0}" type="slidenum">
              <a:rPr lang="en-US" smtClean="0"/>
              <a:t>9</a:t>
            </a:fld>
            <a:endParaRPr lang="en-US" dirty="0"/>
          </a:p>
        </p:txBody>
      </p:sp>
    </p:spTree>
    <p:extLst>
      <p:ext uri="{BB962C8B-B14F-4D97-AF65-F5344CB8AC3E}">
        <p14:creationId xmlns:p14="http://schemas.microsoft.com/office/powerpoint/2010/main" val="2471493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8B949-9212-4FDF-8D2B-9D1846C4A4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080DB5-76F0-47FB-941C-465A809192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4FC8FE-A5C3-4229-9268-C6CB811D80C8}"/>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5" name="Footer Placeholder 4">
            <a:extLst>
              <a:ext uri="{FF2B5EF4-FFF2-40B4-BE49-F238E27FC236}">
                <a16:creationId xmlns:a16="http://schemas.microsoft.com/office/drawing/2014/main" id="{13552FCA-2DE2-4635-A294-C286E2F36DF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266535-C510-4B68-9277-C9778E3D278A}"/>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3576719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B7481-D8F6-4D51-9CB2-2556D40893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C31451-F4A6-481C-9FBA-1FA22C51D7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24B3C-6A8E-411C-B85B-8B4FAE11F343}"/>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5" name="Footer Placeholder 4">
            <a:extLst>
              <a:ext uri="{FF2B5EF4-FFF2-40B4-BE49-F238E27FC236}">
                <a16:creationId xmlns:a16="http://schemas.microsoft.com/office/drawing/2014/main" id="{B8E61A67-D95C-4395-8D23-8D08513AFB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A807984-C1E5-4389-A287-833A21E6467B}"/>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2255223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EB2315-AD4A-4A9B-97EC-41D1FBEDEE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7CDFEE-7056-4B9E-A385-CB960D02B6F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789E29-C6E0-4005-BE1C-680172B774E0}"/>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5" name="Footer Placeholder 4">
            <a:extLst>
              <a:ext uri="{FF2B5EF4-FFF2-40B4-BE49-F238E27FC236}">
                <a16:creationId xmlns:a16="http://schemas.microsoft.com/office/drawing/2014/main" id="{D98E909D-0062-475C-8C08-AD6CE9FC59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F59F43-4FE1-4A93-992B-02E52A75E680}"/>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2750077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66E6B-455E-4EF9-B617-07DE2B20E4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0EE2C3-4C08-4A85-9234-8AD5E133AE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A672C-C626-4695-9C04-2FFC3867F3F0}"/>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5" name="Footer Placeholder 4">
            <a:extLst>
              <a:ext uri="{FF2B5EF4-FFF2-40B4-BE49-F238E27FC236}">
                <a16:creationId xmlns:a16="http://schemas.microsoft.com/office/drawing/2014/main" id="{300E27E1-31EB-4E61-8928-B2522342AC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48D90E-633E-4F45-B82B-B67AC4150977}"/>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2930948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708C0-3E22-4721-9DA3-7BABC219DF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E3778D-F517-43FE-ADD4-84A1BD4B43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769C81-38EC-4323-A5BE-0228B9DABA0B}"/>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5" name="Footer Placeholder 4">
            <a:extLst>
              <a:ext uri="{FF2B5EF4-FFF2-40B4-BE49-F238E27FC236}">
                <a16:creationId xmlns:a16="http://schemas.microsoft.com/office/drawing/2014/main" id="{0F0E0C65-E101-41D8-81E7-270826E5ED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6D2716-0D5B-45F5-A5D3-E2257D53A8A9}"/>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3183759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A9BC3-F1D3-4C7F-A73E-453E434850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2BD24A-DFF2-4C3A-88EC-2C0EFE539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69675E-562C-47B6-A97D-BDDC819CE9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D9B93B-94FE-4A2A-8A9A-9F0C159056C5}"/>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6" name="Footer Placeholder 5">
            <a:extLst>
              <a:ext uri="{FF2B5EF4-FFF2-40B4-BE49-F238E27FC236}">
                <a16:creationId xmlns:a16="http://schemas.microsoft.com/office/drawing/2014/main" id="{3D2F6BE5-3D9C-40A6-901E-D16708CADDF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FA61030-8F88-4E24-9977-2835289A167B}"/>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2363009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E1E2D-0942-4474-9266-C3C9A5B862E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1E7AF9C-113E-4BC3-BEA6-7D407207C2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4871C-8710-430B-8BBF-4149226110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45EB77-D8A5-4F2B-8079-9C3E6C5967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81F4ECC-8B20-4743-BAE9-3DDDE70D7F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B871877-45B7-47B9-B47F-37AE8A6338BC}"/>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8" name="Footer Placeholder 7">
            <a:extLst>
              <a:ext uri="{FF2B5EF4-FFF2-40B4-BE49-F238E27FC236}">
                <a16:creationId xmlns:a16="http://schemas.microsoft.com/office/drawing/2014/main" id="{535E937B-98E9-4591-8AEA-09D72AAA6B3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259F282-9BFF-46A9-9410-419EF0665AB1}"/>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3098241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77F09-87A0-4854-A914-CA007A066D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AE56A2-6380-49B4-88D4-B4F8CF7AC612}"/>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4" name="Footer Placeholder 3">
            <a:extLst>
              <a:ext uri="{FF2B5EF4-FFF2-40B4-BE49-F238E27FC236}">
                <a16:creationId xmlns:a16="http://schemas.microsoft.com/office/drawing/2014/main" id="{988D27AD-C0EF-4ABE-A11C-047CB7229E5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5927EAA-65EE-446F-A100-6C2A80F951AC}"/>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460617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82B5B2-AC53-43DE-9754-BB91C4715075}"/>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3" name="Footer Placeholder 2">
            <a:extLst>
              <a:ext uri="{FF2B5EF4-FFF2-40B4-BE49-F238E27FC236}">
                <a16:creationId xmlns:a16="http://schemas.microsoft.com/office/drawing/2014/main" id="{5C0E6999-E807-4C3D-BE69-11A9BB1F1A3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E95EEB1-63D6-47E7-8CED-A7FF83F731C4}"/>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338260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AEFEC-29F4-446E-9E83-E3C614E82F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20442-6053-4008-BA2F-16C9F6BD97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01D52E-048F-4267-9099-9E28E2F47F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EE7ABF-546A-4F8F-97E7-053F4AEEC8A9}"/>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6" name="Footer Placeholder 5">
            <a:extLst>
              <a:ext uri="{FF2B5EF4-FFF2-40B4-BE49-F238E27FC236}">
                <a16:creationId xmlns:a16="http://schemas.microsoft.com/office/drawing/2014/main" id="{24E86068-3182-46B2-AC2A-EDDFE20E1F9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06BE42A-8ABF-4ABE-8061-BAA850D91450}"/>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450573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49D0F-1C1B-4560-BBA6-A83A280ABB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B2F274-9C39-4182-B20A-E031F71984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89B6ABD-A392-4D29-B65D-B4DA430975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371938-76ED-4615-8911-6D1F6D218599}"/>
              </a:ext>
            </a:extLst>
          </p:cNvPr>
          <p:cNvSpPr>
            <a:spLocks noGrp="1"/>
          </p:cNvSpPr>
          <p:nvPr>
            <p:ph type="dt" sz="half" idx="10"/>
          </p:nvPr>
        </p:nvSpPr>
        <p:spPr/>
        <p:txBody>
          <a:bodyPr/>
          <a:lstStyle/>
          <a:p>
            <a:fld id="{AF978D4E-AB78-4011-9457-F01630D735C2}" type="datetimeFigureOut">
              <a:rPr lang="en-US" smtClean="0"/>
              <a:t>3/18/2022</a:t>
            </a:fld>
            <a:endParaRPr lang="en-US" dirty="0"/>
          </a:p>
        </p:txBody>
      </p:sp>
      <p:sp>
        <p:nvSpPr>
          <p:cNvPr id="6" name="Footer Placeholder 5">
            <a:extLst>
              <a:ext uri="{FF2B5EF4-FFF2-40B4-BE49-F238E27FC236}">
                <a16:creationId xmlns:a16="http://schemas.microsoft.com/office/drawing/2014/main" id="{B10E8EC3-5ECC-4503-A50F-401C78E7A29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F142B75-1497-48D9-B63E-8DEDDB696C94}"/>
              </a:ext>
            </a:extLst>
          </p:cNvPr>
          <p:cNvSpPr>
            <a:spLocks noGrp="1"/>
          </p:cNvSpPr>
          <p:nvPr>
            <p:ph type="sldNum" sz="quarter" idx="12"/>
          </p:nvPr>
        </p:nvSpPr>
        <p:spPr/>
        <p:txBody>
          <a:bodyPr/>
          <a:lstStyle/>
          <a:p>
            <a:fld id="{809FECCC-2310-48FF-AA7C-21DB4C2C45F8}" type="slidenum">
              <a:rPr lang="en-US" smtClean="0"/>
              <a:t>‹#›</a:t>
            </a:fld>
            <a:endParaRPr lang="en-US" dirty="0"/>
          </a:p>
        </p:txBody>
      </p:sp>
    </p:spTree>
    <p:extLst>
      <p:ext uri="{BB962C8B-B14F-4D97-AF65-F5344CB8AC3E}">
        <p14:creationId xmlns:p14="http://schemas.microsoft.com/office/powerpoint/2010/main" val="22489605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B9AF3A-31C0-4CBC-B66A-E789A93541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EB1097-721E-4C8E-A577-5144CD84C8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078CC-2030-4277-B6D4-B6AF02E5E9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978D4E-AB78-4011-9457-F01630D735C2}" type="datetimeFigureOut">
              <a:rPr lang="en-US" smtClean="0"/>
              <a:t>3/18/2022</a:t>
            </a:fld>
            <a:endParaRPr lang="en-US" dirty="0"/>
          </a:p>
        </p:txBody>
      </p:sp>
      <p:sp>
        <p:nvSpPr>
          <p:cNvPr id="5" name="Footer Placeholder 4">
            <a:extLst>
              <a:ext uri="{FF2B5EF4-FFF2-40B4-BE49-F238E27FC236}">
                <a16:creationId xmlns:a16="http://schemas.microsoft.com/office/drawing/2014/main" id="{47924048-DE96-467B-B2F1-7D1C8A86E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B91303C-DA9F-4F11-A3B9-50E00583D6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9FECCC-2310-48FF-AA7C-21DB4C2C45F8}" type="slidenum">
              <a:rPr lang="en-US" smtClean="0"/>
              <a:t>‹#›</a:t>
            </a:fld>
            <a:endParaRPr lang="en-US" dirty="0"/>
          </a:p>
        </p:txBody>
      </p:sp>
    </p:spTree>
    <p:extLst>
      <p:ext uri="{BB962C8B-B14F-4D97-AF65-F5344CB8AC3E}">
        <p14:creationId xmlns:p14="http://schemas.microsoft.com/office/powerpoint/2010/main" val="43492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hyperlink" Target="https://www.nps.gov/abpp" TargetMode="External"/><Relationship Id="rId4" Type="http://schemas.openxmlformats.org/officeDocument/2006/relationships/hyperlink" Target="mailto:abpp@nps.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ees in a forest">
            <a:extLst>
              <a:ext uri="{FF2B5EF4-FFF2-40B4-BE49-F238E27FC236}">
                <a16:creationId xmlns:a16="http://schemas.microsoft.com/office/drawing/2014/main" id="{1F702E05-ECF4-43C3-A3B0-32E1BA1C7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6330" y="149650"/>
            <a:ext cx="12191999" cy="12191999"/>
          </a:xfrm>
          <a:prstGeom prst="rect">
            <a:avLst/>
          </a:prstGeom>
          <a:solidFill>
            <a:schemeClr val="bg1"/>
          </a:solidFill>
        </p:spPr>
      </p:pic>
      <p:sp>
        <p:nvSpPr>
          <p:cNvPr id="10" name="Rectangle 9">
            <a:extLst>
              <a:ext uri="{FF2B5EF4-FFF2-40B4-BE49-F238E27FC236}">
                <a16:creationId xmlns:a16="http://schemas.microsoft.com/office/drawing/2014/main" id="{7BE0DBAA-1949-411E-890F-495658A13CF0}"/>
              </a:ext>
              <a:ext uri="{C183D7F6-B498-43B3-948B-1728B52AA6E4}">
                <adec:decorative xmlns:adec="http://schemas.microsoft.com/office/drawing/2017/decorative" val="1"/>
              </a:ext>
            </a:extLst>
          </p:cNvPr>
          <p:cNvSpPr/>
          <p:nvPr/>
        </p:nvSpPr>
        <p:spPr>
          <a:xfrm>
            <a:off x="-16329" y="-1"/>
            <a:ext cx="12192000" cy="99604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
            <a:extLst>
              <a:ext uri="{FF2B5EF4-FFF2-40B4-BE49-F238E27FC236}">
                <a16:creationId xmlns:a16="http://schemas.microsoft.com/office/drawing/2014/main" id="{06EED253-646A-4EA2-9B92-E2F2F0BFE79B}"/>
              </a:ext>
            </a:extLst>
          </p:cNvPr>
          <p:cNvSpPr txBox="1">
            <a:spLocks noGrp="1"/>
          </p:cNvSpPr>
          <p:nvPr>
            <p:ph type="title" idx="4294967295"/>
          </p:nvPr>
        </p:nvSpPr>
        <p:spPr>
          <a:xfrm>
            <a:off x="391563" y="1943442"/>
            <a:ext cx="11376212" cy="3563792"/>
          </a:xfrm>
          <a:prstGeom prst="rect">
            <a:avLst/>
          </a:prstGeom>
          <a:solidFill>
            <a:schemeClr val="bg1">
              <a:alpha val="73000"/>
            </a:schemeClr>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Frutiger LT Std 45 Light" panose="020B0402020204020204" pitchFamily="34" charset="0"/>
                <a:ea typeface="+mj-ea"/>
                <a:cs typeface="+mj-cs"/>
              </a:rPr>
              <a:t>Amplifying Indigenous Voices </a:t>
            </a:r>
            <a:br>
              <a:rPr kumimoji="0" lang="en-US" sz="4400" b="1" i="0" u="none" strike="noStrike" kern="1200" cap="none" spc="0" normalizeH="0" baseline="0" noProof="0" dirty="0">
                <a:ln>
                  <a:noFill/>
                </a:ln>
                <a:solidFill>
                  <a:schemeClr val="tx1"/>
                </a:solidFill>
                <a:effectLst/>
                <a:uLnTx/>
                <a:uFillTx/>
                <a:latin typeface="Frutiger LT Std 45 Light" panose="020B0402020204020204" pitchFamily="34" charset="0"/>
                <a:ea typeface="+mj-ea"/>
                <a:cs typeface="+mj-cs"/>
              </a:rPr>
            </a:br>
            <a:r>
              <a:rPr kumimoji="0" lang="en-US" sz="4400" b="1" i="0" u="none" strike="noStrike" kern="1200" cap="none" spc="0" normalizeH="0" baseline="0" noProof="0" dirty="0">
                <a:ln>
                  <a:noFill/>
                </a:ln>
                <a:solidFill>
                  <a:schemeClr val="tx1"/>
                </a:solidFill>
                <a:effectLst/>
                <a:uLnTx/>
                <a:uFillTx/>
                <a:latin typeface="Frutiger LT Std 45 Light" panose="020B0402020204020204" pitchFamily="34" charset="0"/>
                <a:ea typeface="+mj-ea"/>
                <a:cs typeface="+mj-cs"/>
              </a:rPr>
              <a:t>in </a:t>
            </a:r>
            <a:r>
              <a:rPr kumimoji="0" lang="en-US" sz="4400" b="1" i="0" u="none" strike="noStrike" kern="1200" cap="none" spc="0" normalizeH="0" baseline="0" noProof="0" dirty="0" err="1">
                <a:ln>
                  <a:noFill/>
                </a:ln>
                <a:solidFill>
                  <a:schemeClr val="tx1"/>
                </a:solidFill>
                <a:effectLst/>
                <a:uLnTx/>
                <a:uFillTx/>
                <a:latin typeface="Frutiger LT Std 45 Light" panose="020B0402020204020204" pitchFamily="34" charset="0"/>
                <a:ea typeface="+mj-ea"/>
                <a:cs typeface="+mj-cs"/>
              </a:rPr>
              <a:t>Battlefiel</a:t>
            </a:r>
            <a:r>
              <a:rPr lang="en-US" sz="4400" b="1" dirty="0">
                <a:latin typeface="Frutiger LT Std 45 Light" panose="020B0402020204020204" pitchFamily="34" charset="0"/>
              </a:rPr>
              <a:t>d Preservation</a:t>
            </a:r>
            <a:endParaRPr kumimoji="0" lang="en-US" sz="4400" b="1" i="0" u="none" strike="noStrike" kern="1200" cap="none" spc="0" normalizeH="0" baseline="0" noProof="0" dirty="0">
              <a:ln>
                <a:noFill/>
              </a:ln>
              <a:solidFill>
                <a:schemeClr val="tx1"/>
              </a:solidFill>
              <a:effectLst/>
              <a:uLnTx/>
              <a:uFillTx/>
              <a:latin typeface="Frutiger LT Std 45 Light" panose="020B0402020204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chemeClr val="tx1"/>
              </a:solidFill>
              <a:effectLst/>
              <a:uLnTx/>
              <a:uFillTx/>
              <a:latin typeface="Frutiger LT Std 45 Light" panose="020B0402020204020204" pitchFamily="34" charset="0"/>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Frutiger LT Std 45 Light" panose="020B0402020204020204" pitchFamily="34" charset="0"/>
                <a:ea typeface="+mj-ea"/>
                <a:cs typeface="+mj-cs"/>
              </a:rPr>
              <a:t>Webinar</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Frutiger LT Std 45 Light" panose="020B0402020204020204" pitchFamily="34" charset="0"/>
                <a:ea typeface="+mj-ea"/>
                <a:cs typeface="+mj-cs"/>
              </a:rPr>
              <a:t>December 9, 2020</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bg2">
                  <a:lumMod val="50000"/>
                </a:schemeClr>
              </a:solidFill>
              <a:effectLst/>
              <a:uLnTx/>
              <a:uFillTx/>
              <a:latin typeface="Frutiger LT Std 55 Roman" panose="020B0602020204020204" pitchFamily="34" charset="0"/>
              <a:ea typeface="+mj-ea"/>
              <a:cs typeface="Arial" panose="020B0604020202020204" pitchFamily="34" charset="0"/>
            </a:endParaRPr>
          </a:p>
        </p:txBody>
      </p:sp>
      <p:pic>
        <p:nvPicPr>
          <p:cNvPr id="15" name="Picture 14">
            <a:extLst>
              <a:ext uri="{FF2B5EF4-FFF2-40B4-BE49-F238E27FC236}">
                <a16:creationId xmlns:a16="http://schemas.microsoft.com/office/drawing/2014/main" id="{9C18D998-D574-4824-B5CC-964991866D05}"/>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060C57CE-9010-46CA-99A5-E79012718728}"/>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35210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Definitions</a:t>
            </a:r>
            <a:endPar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endParaRP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432159" y="1097509"/>
            <a:ext cx="11327681" cy="5283200"/>
          </a:xfrm>
        </p:spPr>
        <p:txBody>
          <a:bodyPr>
            <a:normAutofit fontScale="92500" lnSpcReduction="20000"/>
          </a:bodyPr>
          <a:lstStyle/>
          <a:p>
            <a:pPr marL="0" indent="0">
              <a:buClr>
                <a:srgbClr val="2B4A1D"/>
              </a:buClr>
              <a:buNone/>
            </a:pPr>
            <a:r>
              <a:rPr lang="en-US" dirty="0"/>
              <a:t>1. Eligible activities must focus on planning, interpreting, and preserving </a:t>
            </a:r>
            <a:br>
              <a:rPr lang="en-US" dirty="0"/>
            </a:br>
            <a:r>
              <a:rPr lang="en-US" dirty="0"/>
              <a:t>sites associated with armed conflicts that shaped the growth and </a:t>
            </a:r>
            <a:br>
              <a:rPr lang="en-US" dirty="0"/>
            </a:br>
            <a:r>
              <a:rPr lang="en-US" dirty="0"/>
              <a:t>development of the United States.</a:t>
            </a:r>
          </a:p>
          <a:p>
            <a:pPr lvl="1">
              <a:buClr>
                <a:srgbClr val="2B4A1D"/>
              </a:buClr>
            </a:pPr>
            <a:r>
              <a:rPr lang="en-US" dirty="0"/>
              <a:t>Armed conflicts = periods of collective violence, characterized by specific events and bounded in time </a:t>
            </a:r>
            <a:br>
              <a:rPr lang="en-US" dirty="0"/>
            </a:br>
            <a:endParaRPr lang="en-US" dirty="0"/>
          </a:p>
          <a:p>
            <a:pPr marL="0" indent="0">
              <a:buNone/>
            </a:pPr>
            <a:r>
              <a:rPr lang="en-US" dirty="0"/>
              <a:t>2. Projects must contribute to the preservation of battlefields or associated sites that are thematically tied with events that occurred during an armed conflict. </a:t>
            </a:r>
            <a:br>
              <a:rPr lang="en-US" dirty="0"/>
            </a:br>
            <a:endParaRPr lang="en-US" dirty="0"/>
          </a:p>
          <a:p>
            <a:pPr marL="0" indent="0">
              <a:buNone/>
            </a:pPr>
            <a:r>
              <a:rPr lang="en-US" dirty="0"/>
              <a:t>Themes for associated sites: </a:t>
            </a:r>
          </a:p>
          <a:p>
            <a:pPr lvl="1"/>
            <a:r>
              <a:rPr lang="en-US" dirty="0">
                <a:solidFill>
                  <a:schemeClr val="tx1">
                    <a:lumMod val="75000"/>
                    <a:lumOff val="25000"/>
                  </a:schemeClr>
                </a:solidFill>
                <a:latin typeface="Frutiger LT Std 45 Light" panose="020B0402020204020204" pitchFamily="34" charset="0"/>
              </a:rPr>
              <a:t>Military </a:t>
            </a:r>
          </a:p>
          <a:p>
            <a:pPr lvl="1"/>
            <a:r>
              <a:rPr lang="en-US" dirty="0">
                <a:solidFill>
                  <a:schemeClr val="tx1">
                    <a:lumMod val="75000"/>
                    <a:lumOff val="25000"/>
                  </a:schemeClr>
                </a:solidFill>
                <a:latin typeface="Frutiger LT Std 45 Light" panose="020B0402020204020204" pitchFamily="34" charset="0"/>
              </a:rPr>
              <a:t>Government, Law, Politics, and Diplomacy</a:t>
            </a:r>
          </a:p>
          <a:p>
            <a:pPr lvl="1"/>
            <a:r>
              <a:rPr lang="en-US" dirty="0">
                <a:solidFill>
                  <a:schemeClr val="tx1">
                    <a:lumMod val="75000"/>
                    <a:lumOff val="25000"/>
                  </a:schemeClr>
                </a:solidFill>
                <a:latin typeface="Frutiger LT Std 45 Light" panose="020B0402020204020204" pitchFamily="34" charset="0"/>
              </a:rPr>
              <a:t>Intellectual History</a:t>
            </a:r>
          </a:p>
          <a:p>
            <a:pPr lvl="1"/>
            <a:r>
              <a:rPr lang="en-US" dirty="0">
                <a:solidFill>
                  <a:schemeClr val="tx1">
                    <a:lumMod val="75000"/>
                    <a:lumOff val="25000"/>
                  </a:schemeClr>
                </a:solidFill>
                <a:latin typeface="Frutiger LT Std 45 Light" panose="020B0402020204020204" pitchFamily="34" charset="0"/>
              </a:rPr>
              <a:t>Economics of War</a:t>
            </a:r>
          </a:p>
          <a:p>
            <a:pPr lvl="1"/>
            <a:r>
              <a:rPr lang="en-US" dirty="0">
                <a:solidFill>
                  <a:schemeClr val="tx1">
                    <a:lumMod val="75000"/>
                    <a:lumOff val="25000"/>
                  </a:schemeClr>
                </a:solidFill>
                <a:latin typeface="Frutiger LT Std 45 Light" panose="020B0402020204020204" pitchFamily="34" charset="0"/>
              </a:rPr>
              <a:t>Society</a:t>
            </a:r>
          </a:p>
          <a:p>
            <a:pPr lvl="1"/>
            <a:r>
              <a:rPr lang="en-US" dirty="0">
                <a:solidFill>
                  <a:schemeClr val="tx1">
                    <a:lumMod val="75000"/>
                    <a:lumOff val="25000"/>
                  </a:schemeClr>
                </a:solidFill>
                <a:latin typeface="Frutiger LT Std 45 Light" panose="020B0402020204020204" pitchFamily="34" charset="0"/>
              </a:rPr>
              <a:t>Transportation</a:t>
            </a:r>
          </a:p>
          <a:p>
            <a:pPr marL="457200" lvl="1" indent="0">
              <a:buClr>
                <a:srgbClr val="2B4A1D"/>
              </a:buClr>
              <a:buNone/>
            </a:pP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370584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Eligible Activities</a:t>
            </a: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508719" y="1412673"/>
            <a:ext cx="10885421" cy="4432315"/>
          </a:xfrm>
        </p:spPr>
        <p:txBody>
          <a:bodyPr>
            <a:normAutofit/>
          </a:bodyPr>
          <a:lstStyle/>
          <a:p>
            <a:pPr>
              <a:buClr>
                <a:srgbClr val="2B4A1D"/>
              </a:buClr>
            </a:pPr>
            <a:r>
              <a:rPr lang="en-US" dirty="0">
                <a:solidFill>
                  <a:schemeClr val="tx1">
                    <a:lumMod val="75000"/>
                    <a:lumOff val="25000"/>
                  </a:schemeClr>
                </a:solidFill>
                <a:latin typeface="Frutiger LT Std 45 Light" panose="020B0402020204020204" pitchFamily="34" charset="0"/>
              </a:rPr>
              <a:t>Consultation and partnerships</a:t>
            </a:r>
          </a:p>
          <a:p>
            <a:pPr>
              <a:buClr>
                <a:srgbClr val="2B4A1D"/>
              </a:buClr>
            </a:pPr>
            <a:r>
              <a:rPr lang="en-US" dirty="0">
                <a:solidFill>
                  <a:schemeClr val="tx1">
                    <a:lumMod val="75000"/>
                    <a:lumOff val="25000"/>
                  </a:schemeClr>
                </a:solidFill>
                <a:latin typeface="Frutiger LT Std 45 Light" panose="020B0402020204020204" pitchFamily="34" charset="0"/>
              </a:rPr>
              <a:t>Collections stewardship</a:t>
            </a:r>
          </a:p>
          <a:p>
            <a:pPr>
              <a:buClr>
                <a:srgbClr val="2B4A1D"/>
              </a:buClr>
            </a:pPr>
            <a:r>
              <a:rPr lang="en-US" dirty="0">
                <a:solidFill>
                  <a:schemeClr val="tx1">
                    <a:lumMod val="75000"/>
                    <a:lumOff val="25000"/>
                  </a:schemeClr>
                </a:solidFill>
                <a:latin typeface="Frutiger LT Std 45 Light" panose="020B0402020204020204" pitchFamily="34" charset="0"/>
              </a:rPr>
              <a:t>Education</a:t>
            </a:r>
          </a:p>
          <a:p>
            <a:pPr>
              <a:buClr>
                <a:srgbClr val="2B4A1D"/>
              </a:buClr>
            </a:pPr>
            <a:r>
              <a:rPr lang="en-US" dirty="0">
                <a:solidFill>
                  <a:schemeClr val="tx1">
                    <a:lumMod val="75000"/>
                    <a:lumOff val="25000"/>
                  </a:schemeClr>
                </a:solidFill>
                <a:latin typeface="Frutiger LT Std 45 Light" panose="020B0402020204020204" pitchFamily="34" charset="0"/>
              </a:rPr>
              <a:t>Historical documentation</a:t>
            </a:r>
          </a:p>
          <a:p>
            <a:pPr>
              <a:buClr>
                <a:srgbClr val="2B4A1D"/>
              </a:buClr>
            </a:pPr>
            <a:r>
              <a:rPr lang="en-US" dirty="0">
                <a:solidFill>
                  <a:schemeClr val="tx1">
                    <a:lumMod val="75000"/>
                    <a:lumOff val="25000"/>
                  </a:schemeClr>
                </a:solidFill>
                <a:latin typeface="Frutiger LT Std 45 Light" panose="020B0402020204020204" pitchFamily="34" charset="0"/>
              </a:rPr>
              <a:t>Exhibitions, media, and signage</a:t>
            </a:r>
          </a:p>
          <a:p>
            <a:pPr>
              <a:buClr>
                <a:srgbClr val="2B4A1D"/>
              </a:buClr>
            </a:pPr>
            <a:r>
              <a:rPr lang="en-US" dirty="0">
                <a:solidFill>
                  <a:schemeClr val="tx1">
                    <a:lumMod val="75000"/>
                    <a:lumOff val="25000"/>
                  </a:schemeClr>
                </a:solidFill>
                <a:latin typeface="Frutiger LT Std 45 Light" panose="020B0402020204020204" pitchFamily="34" charset="0"/>
              </a:rPr>
              <a:t>Planning</a:t>
            </a:r>
          </a:p>
          <a:p>
            <a:pPr>
              <a:buClr>
                <a:srgbClr val="2B4A1D"/>
              </a:buClr>
            </a:pPr>
            <a:r>
              <a:rPr lang="en-US" dirty="0">
                <a:solidFill>
                  <a:schemeClr val="tx1">
                    <a:lumMod val="75000"/>
                    <a:lumOff val="25000"/>
                  </a:schemeClr>
                </a:solidFill>
                <a:latin typeface="Frutiger LT Std 45 Light" panose="020B0402020204020204" pitchFamily="34" charset="0"/>
              </a:rPr>
              <a:t>Public programs and outreach</a:t>
            </a:r>
          </a:p>
          <a:p>
            <a:pPr>
              <a:buClr>
                <a:srgbClr val="2B4A1D"/>
              </a:buClr>
            </a:pPr>
            <a:r>
              <a:rPr lang="en-US" dirty="0">
                <a:solidFill>
                  <a:schemeClr val="tx1">
                    <a:lumMod val="75000"/>
                    <a:lumOff val="25000"/>
                  </a:schemeClr>
                </a:solidFill>
                <a:latin typeface="Frutiger LT Std 45 Light" panose="020B0402020204020204" pitchFamily="34" charset="0"/>
              </a:rPr>
              <a:t>Survey and inventory</a:t>
            </a:r>
          </a:p>
          <a:p>
            <a:pPr marL="457200" lvl="1" indent="0">
              <a:buClr>
                <a:srgbClr val="2B4A1D"/>
              </a:buClr>
              <a:buNone/>
            </a:pP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424924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21145"/>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w="0"/>
                <a:solidFill>
                  <a:schemeClr val="bg1"/>
                </a:solidFill>
                <a:effectLst>
                  <a:outerShdw blurRad="38100" dist="25400" dir="5400000" algn="ctr" rotWithShape="0">
                    <a:srgbClr val="6E747A">
                      <a:alpha val="43000"/>
                    </a:srgbClr>
                  </a:outerShdw>
                </a:effectLst>
                <a:uLnTx/>
                <a:uFillTx/>
                <a:latin typeface="Frutiger LT Std 45 Light" panose="020B0402020204020204" pitchFamily="34" charset="0"/>
                <a:ea typeface="+mn-ea"/>
                <a:cs typeface="+mn-cs"/>
              </a:rPr>
              <a:t>What is Not Eligible? </a:t>
            </a:r>
            <a:endParaRPr kumimoji="0" lang="en-US" sz="4000" b="0" i="0" u="none" strike="noStrike" kern="1200" cap="none" spc="0" normalizeH="0" baseline="0" noProof="0" dirty="0">
              <a:ln>
                <a:noFill/>
              </a:ln>
              <a:solidFill>
                <a:schemeClr val="bg1"/>
              </a:solidFill>
              <a:effectLst/>
              <a:uLnTx/>
              <a:uFillTx/>
              <a:latin typeface="Frutiger LT Std 45 Light" panose="020B0402020204020204" pitchFamily="34" charset="0"/>
              <a:ea typeface="+mn-ea"/>
              <a:cs typeface="+mn-cs"/>
            </a:endParaRP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508719" y="1412673"/>
            <a:ext cx="10885421" cy="4432315"/>
          </a:xfrm>
        </p:spPr>
        <p:txBody>
          <a:bodyPr>
            <a:normAutofit/>
          </a:bodyPr>
          <a:lstStyle/>
          <a:p>
            <a:pPr>
              <a:buClr>
                <a:srgbClr val="2B4A1D"/>
              </a:buClr>
            </a:pPr>
            <a:r>
              <a:rPr lang="en-US" dirty="0">
                <a:solidFill>
                  <a:schemeClr val="tx1">
                    <a:lumMod val="75000"/>
                    <a:lumOff val="25000"/>
                  </a:schemeClr>
                </a:solidFill>
                <a:latin typeface="Frutiger LT Std 45 Light" panose="020B0402020204020204" pitchFamily="34" charset="0"/>
              </a:rPr>
              <a:t>Lobbying and fundraising</a:t>
            </a:r>
          </a:p>
          <a:p>
            <a:pPr>
              <a:buClr>
                <a:srgbClr val="2B4A1D"/>
              </a:buClr>
            </a:pPr>
            <a:r>
              <a:rPr lang="en-US" dirty="0">
                <a:solidFill>
                  <a:schemeClr val="tx1">
                    <a:lumMod val="75000"/>
                    <a:lumOff val="25000"/>
                  </a:schemeClr>
                </a:solidFill>
                <a:latin typeface="Frutiger LT Std 45 Light" panose="020B0402020204020204" pitchFamily="34" charset="0"/>
              </a:rPr>
              <a:t>Land acquisition</a:t>
            </a:r>
          </a:p>
          <a:p>
            <a:pPr>
              <a:buClr>
                <a:srgbClr val="2B4A1D"/>
              </a:buClr>
            </a:pPr>
            <a:r>
              <a:rPr lang="en-US" dirty="0">
                <a:solidFill>
                  <a:schemeClr val="tx1">
                    <a:lumMod val="75000"/>
                    <a:lumOff val="25000"/>
                  </a:schemeClr>
                </a:solidFill>
                <a:latin typeface="Frutiger LT Std 45 Light" panose="020B0402020204020204" pitchFamily="34" charset="0"/>
              </a:rPr>
              <a:t>Capital projects or bricks and mortar preservation work</a:t>
            </a:r>
          </a:p>
          <a:p>
            <a:pPr>
              <a:buClr>
                <a:srgbClr val="2B4A1D"/>
              </a:buClr>
            </a:pPr>
            <a:r>
              <a:rPr lang="en-US" dirty="0">
                <a:solidFill>
                  <a:schemeClr val="tx1">
                    <a:lumMod val="75000"/>
                    <a:lumOff val="25000"/>
                  </a:schemeClr>
                </a:solidFill>
                <a:latin typeface="Frutiger LT Std 45 Light" panose="020B0402020204020204" pitchFamily="34" charset="0"/>
              </a:rPr>
              <a:t>Battle reenactments</a:t>
            </a:r>
          </a:p>
          <a:p>
            <a:pPr>
              <a:buClr>
                <a:srgbClr val="2B4A1D"/>
              </a:buClr>
            </a:pPr>
            <a:r>
              <a:rPr lang="en-US" dirty="0">
                <a:solidFill>
                  <a:schemeClr val="tx1">
                    <a:lumMod val="75000"/>
                    <a:lumOff val="25000"/>
                  </a:schemeClr>
                </a:solidFill>
                <a:latin typeface="Frutiger LT Std 45 Light" panose="020B0402020204020204" pitchFamily="34" charset="0"/>
              </a:rPr>
              <a:t>Activities that could harm a battlefield’s integrity (e.g. large scale archeological data recovery, metal detection without a research design)</a:t>
            </a:r>
          </a:p>
          <a:p>
            <a:pPr>
              <a:buClr>
                <a:srgbClr val="2B4A1D"/>
              </a:buClr>
            </a:pPr>
            <a:r>
              <a:rPr lang="en-US" dirty="0">
                <a:solidFill>
                  <a:schemeClr val="tx1">
                    <a:lumMod val="75000"/>
                    <a:lumOff val="25000"/>
                  </a:schemeClr>
                </a:solidFill>
                <a:latin typeface="Frutiger LT Std 45 Light" panose="020B0402020204020204" pitchFamily="34" charset="0"/>
              </a:rPr>
              <a:t>Research unrelated to place-based preservation and stewardship</a:t>
            </a:r>
          </a:p>
          <a:p>
            <a:pPr>
              <a:buClr>
                <a:srgbClr val="2B4A1D"/>
              </a:buClr>
            </a:pPr>
            <a:r>
              <a:rPr lang="en-US" dirty="0">
                <a:solidFill>
                  <a:schemeClr val="tx1">
                    <a:lumMod val="75000"/>
                    <a:lumOff val="25000"/>
                  </a:schemeClr>
                </a:solidFill>
                <a:latin typeface="Frutiger LT Std 45 Light" panose="020B0402020204020204" pitchFamily="34" charset="0"/>
              </a:rPr>
              <a:t>Projects unrelated to battlefields and associated sites</a:t>
            </a:r>
          </a:p>
          <a:p>
            <a:pPr marL="457200" lvl="1" indent="0">
              <a:buClr>
                <a:srgbClr val="2B4A1D"/>
              </a:buClr>
              <a:buNone/>
            </a:pP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246507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E0DBAA-1949-411E-890F-495658A13CF0}"/>
              </a:ext>
              <a:ext uri="{C183D7F6-B498-43B3-948B-1728B52AA6E4}">
                <adec:decorative xmlns:adec="http://schemas.microsoft.com/office/drawing/2017/decorative" val="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Pechanga Band of Indians Planning Grant</a:t>
            </a:r>
          </a:p>
        </p:txBody>
      </p:sp>
      <p:sp>
        <p:nvSpPr>
          <p:cNvPr id="12" name="Content Placeholder 2">
            <a:extLst>
              <a:ext uri="{FF2B5EF4-FFF2-40B4-BE49-F238E27FC236}">
                <a16:creationId xmlns:a16="http://schemas.microsoft.com/office/drawing/2014/main" id="{2838A77F-DD2A-49CD-B90E-FB5B281ED008}"/>
              </a:ext>
            </a:extLst>
          </p:cNvPr>
          <p:cNvSpPr>
            <a:spLocks noGrp="1"/>
          </p:cNvSpPr>
          <p:nvPr>
            <p:ph idx="1"/>
          </p:nvPr>
        </p:nvSpPr>
        <p:spPr>
          <a:xfrm>
            <a:off x="165100" y="913454"/>
            <a:ext cx="5839835" cy="5156200"/>
          </a:xfrm>
        </p:spPr>
        <p:txBody>
          <a:bodyPr>
            <a:normAutofit/>
          </a:bodyPr>
          <a:lstStyle/>
          <a:p>
            <a:pPr marL="0" indent="0">
              <a:buClr>
                <a:srgbClr val="2B4A1D"/>
              </a:buClr>
              <a:buNone/>
            </a:pPr>
            <a:r>
              <a:rPr lang="en-US" sz="2600" dirty="0"/>
              <a:t>Temecula Massacre Battlefield and Cemetery Documentation (2018)</a:t>
            </a:r>
            <a:br>
              <a:rPr lang="en-US" dirty="0"/>
            </a:br>
            <a:endParaRPr lang="en-US" dirty="0"/>
          </a:p>
          <a:p>
            <a:pPr lvl="1">
              <a:buClr>
                <a:srgbClr val="2B4A1D"/>
              </a:buClr>
              <a:buFont typeface="Wingdings" panose="05000000000000000000" pitchFamily="2" charset="2"/>
              <a:buChar char="ü"/>
            </a:pPr>
            <a:r>
              <a:rPr lang="en-US" sz="2200" dirty="0"/>
              <a:t>Armed conflict: Mexican-American War</a:t>
            </a:r>
          </a:p>
          <a:p>
            <a:pPr lvl="1">
              <a:buClr>
                <a:srgbClr val="2B4A1D"/>
              </a:buClr>
              <a:buFont typeface="Wingdings" panose="05000000000000000000" pitchFamily="2" charset="2"/>
              <a:buChar char="ü"/>
            </a:pPr>
            <a:r>
              <a:rPr lang="en-US" sz="2200" dirty="0"/>
              <a:t>Preservation goals: Identification &amp; documentation of massacre site and associated cemetery, commemoration through documentary film</a:t>
            </a:r>
          </a:p>
          <a:p>
            <a:pPr marL="0" indent="0">
              <a:buNone/>
            </a:pPr>
            <a:r>
              <a:rPr lang="en-US" sz="2600" dirty="0"/>
              <a:t>Eligible Activities: </a:t>
            </a:r>
            <a:br>
              <a:rPr lang="en-US" dirty="0"/>
            </a:br>
            <a:endParaRPr lang="en-US" dirty="0"/>
          </a:p>
          <a:p>
            <a:pPr lvl="1">
              <a:buFont typeface="Wingdings" panose="05000000000000000000" pitchFamily="2" charset="2"/>
              <a:buChar char="ü"/>
            </a:pPr>
            <a:r>
              <a:rPr lang="en-US" sz="2200" dirty="0">
                <a:solidFill>
                  <a:schemeClr val="tx1">
                    <a:lumMod val="75000"/>
                    <a:lumOff val="25000"/>
                  </a:schemeClr>
                </a:solidFill>
                <a:latin typeface="Frutiger LT Std 45 Light" panose="020B0402020204020204" pitchFamily="34" charset="0"/>
              </a:rPr>
              <a:t>Site survey and inventory</a:t>
            </a:r>
          </a:p>
          <a:p>
            <a:pPr lvl="1">
              <a:buFont typeface="Wingdings" panose="05000000000000000000" pitchFamily="2" charset="2"/>
              <a:buChar char="ü"/>
            </a:pPr>
            <a:r>
              <a:rPr lang="en-US" sz="2200" dirty="0">
                <a:solidFill>
                  <a:schemeClr val="tx1">
                    <a:lumMod val="75000"/>
                    <a:lumOff val="25000"/>
                  </a:schemeClr>
                </a:solidFill>
                <a:latin typeface="Frutiger LT Std 45 Light" panose="020B0402020204020204" pitchFamily="34" charset="0"/>
              </a:rPr>
              <a:t>Archival research and oral history interviews</a:t>
            </a:r>
          </a:p>
          <a:p>
            <a:pPr lvl="1">
              <a:buFont typeface="Wingdings" panose="05000000000000000000" pitchFamily="2" charset="2"/>
              <a:buChar char="ü"/>
            </a:pPr>
            <a:r>
              <a:rPr lang="en-US" sz="2200" dirty="0">
                <a:solidFill>
                  <a:schemeClr val="tx1">
                    <a:lumMod val="75000"/>
                    <a:lumOff val="25000"/>
                  </a:schemeClr>
                </a:solidFill>
                <a:latin typeface="Frutiger LT Std 45 Light" panose="020B0402020204020204" pitchFamily="34" charset="0"/>
              </a:rPr>
              <a:t>Production of documentary film </a:t>
            </a:r>
          </a:p>
          <a:p>
            <a:pPr marL="457200" lvl="1" indent="0">
              <a:buClr>
                <a:srgbClr val="2B4A1D"/>
              </a:buClr>
              <a:buNone/>
            </a:pP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4" name="Picture 3" descr="A stone wall in front of trees&#10;">
            <a:extLst>
              <a:ext uri="{FF2B5EF4-FFF2-40B4-BE49-F238E27FC236}">
                <a16:creationId xmlns:a16="http://schemas.microsoft.com/office/drawing/2014/main" id="{FFCC6061-D23C-48C3-8D9E-EB74A8D65009}"/>
              </a:ext>
            </a:extLst>
          </p:cNvPr>
          <p:cNvPicPr>
            <a:picLocks noChangeAspect="1"/>
          </p:cNvPicPr>
          <p:nvPr/>
        </p:nvPicPr>
        <p:blipFill rotWithShape="1">
          <a:blip r:embed="rId3">
            <a:extLst>
              <a:ext uri="{28A0092B-C50C-407E-A947-70E740481C1C}">
                <a14:useLocalDpi xmlns:a14="http://schemas.microsoft.com/office/drawing/2010/main" val="0"/>
              </a:ext>
            </a:extLst>
          </a:blip>
          <a:srcRect l="16477" r="5401"/>
          <a:stretch/>
        </p:blipFill>
        <p:spPr>
          <a:xfrm>
            <a:off x="5676900" y="788346"/>
            <a:ext cx="7467600" cy="5547140"/>
          </a:xfrm>
          <a:prstGeom prst="rect">
            <a:avLst/>
          </a:prstGeom>
        </p:spPr>
      </p:pic>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344443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ert landscape with mountains and moon in background and blue sunny sky">
            <a:extLst>
              <a:ext uri="{FF2B5EF4-FFF2-40B4-BE49-F238E27FC236}">
                <a16:creationId xmlns:a16="http://schemas.microsoft.com/office/drawing/2014/main" id="{D4BD8BAB-EA04-4D8C-B3B8-FF51E01A1C8A}"/>
              </a:ext>
            </a:extLst>
          </p:cNvPr>
          <p:cNvPicPr>
            <a:picLocks noChangeAspect="1"/>
          </p:cNvPicPr>
          <p:nvPr/>
        </p:nvPicPr>
        <p:blipFill>
          <a:blip r:embed="rId3"/>
          <a:stretch>
            <a:fillRect/>
          </a:stretch>
        </p:blipFill>
        <p:spPr>
          <a:xfrm>
            <a:off x="5954135" y="729593"/>
            <a:ext cx="6403370" cy="5664646"/>
          </a:xfrm>
          <a:prstGeom prst="rect">
            <a:avLst/>
          </a:prstGeom>
        </p:spPr>
      </p:pic>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Pueblo of Isleta Planning Grant</a:t>
            </a:r>
            <a:endPar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endParaRP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114300" y="1066801"/>
            <a:ext cx="5839835" cy="5156200"/>
          </a:xfrm>
        </p:spPr>
        <p:txBody>
          <a:bodyPr>
            <a:normAutofit fontScale="92500"/>
          </a:bodyPr>
          <a:lstStyle/>
          <a:p>
            <a:pPr marL="0" indent="0">
              <a:buClr>
                <a:srgbClr val="2B4A1D"/>
              </a:buClr>
              <a:buNone/>
            </a:pPr>
            <a:r>
              <a:rPr lang="en-US" dirty="0"/>
              <a:t>Archeological Investigation of Ancestral </a:t>
            </a:r>
            <a:r>
              <a:rPr lang="en-US" dirty="0" err="1"/>
              <a:t>Tiwa</a:t>
            </a:r>
            <a:r>
              <a:rPr lang="en-US" dirty="0"/>
              <a:t> Battle Sites (2019)</a:t>
            </a:r>
            <a:br>
              <a:rPr lang="en-US" dirty="0"/>
            </a:br>
            <a:endParaRPr lang="en-US" dirty="0"/>
          </a:p>
          <a:p>
            <a:pPr lvl="1">
              <a:buClr>
                <a:srgbClr val="2B4A1D"/>
              </a:buClr>
              <a:buFont typeface="Wingdings" panose="05000000000000000000" pitchFamily="2" charset="2"/>
              <a:buChar char="ü"/>
            </a:pPr>
            <a:r>
              <a:rPr lang="en-US" dirty="0"/>
              <a:t>Armed conflicts: Spanish contact and colonial period encounters </a:t>
            </a:r>
          </a:p>
          <a:p>
            <a:pPr lvl="1">
              <a:buClr>
                <a:srgbClr val="2B4A1D"/>
              </a:buClr>
              <a:buFont typeface="Wingdings" panose="05000000000000000000" pitchFamily="2" charset="2"/>
              <a:buChar char="ü"/>
            </a:pPr>
            <a:r>
              <a:rPr lang="en-US" dirty="0"/>
              <a:t>Preservation goals: Archeological research and documentation of two </a:t>
            </a:r>
            <a:r>
              <a:rPr lang="en-US" dirty="0" err="1"/>
              <a:t>Tiwa-Piro</a:t>
            </a:r>
            <a:r>
              <a:rPr lang="en-US" dirty="0"/>
              <a:t> battle sites, community engagement</a:t>
            </a:r>
          </a:p>
          <a:p>
            <a:pPr marL="0" indent="0">
              <a:buNone/>
            </a:pPr>
            <a:r>
              <a:rPr lang="en-US" dirty="0"/>
              <a:t>Eligible Activities: </a:t>
            </a:r>
            <a:br>
              <a:rPr lang="en-US" dirty="0"/>
            </a:br>
            <a:endParaRPr lang="en-US" dirty="0"/>
          </a:p>
          <a:p>
            <a:pPr lvl="1">
              <a:buFont typeface="Wingdings" panose="05000000000000000000" pitchFamily="2" charset="2"/>
              <a:buChar char="ü"/>
            </a:pPr>
            <a:r>
              <a:rPr lang="en-US" dirty="0">
                <a:solidFill>
                  <a:schemeClr val="tx1">
                    <a:lumMod val="75000"/>
                    <a:lumOff val="25000"/>
                  </a:schemeClr>
                </a:solidFill>
                <a:latin typeface="Frutiger LT Std 45 Light" panose="020B0402020204020204" pitchFamily="34" charset="0"/>
              </a:rPr>
              <a:t>Archeological and historical research </a:t>
            </a:r>
          </a:p>
          <a:p>
            <a:pPr lvl="1">
              <a:buFont typeface="Wingdings" panose="05000000000000000000" pitchFamily="2" charset="2"/>
              <a:buChar char="ü"/>
            </a:pPr>
            <a:r>
              <a:rPr lang="en-US" dirty="0">
                <a:solidFill>
                  <a:schemeClr val="tx1">
                    <a:lumMod val="75000"/>
                    <a:lumOff val="25000"/>
                  </a:schemeClr>
                </a:solidFill>
                <a:latin typeface="Frutiger LT Std 45 Light" panose="020B0402020204020204" pitchFamily="34" charset="0"/>
              </a:rPr>
              <a:t>Youth participation in field and/or lab work</a:t>
            </a:r>
          </a:p>
          <a:p>
            <a:pPr lvl="1">
              <a:buFont typeface="Wingdings" panose="05000000000000000000" pitchFamily="2" charset="2"/>
              <a:buChar char="ü"/>
            </a:pPr>
            <a:r>
              <a:rPr lang="en-US" dirty="0">
                <a:solidFill>
                  <a:schemeClr val="tx1">
                    <a:lumMod val="75000"/>
                    <a:lumOff val="25000"/>
                  </a:schemeClr>
                </a:solidFill>
                <a:latin typeface="Frutiger LT Std 45 Light" panose="020B0402020204020204" pitchFamily="34" charset="0"/>
              </a:rPr>
              <a:t>Community engagement to share findings</a:t>
            </a:r>
          </a:p>
          <a:p>
            <a:pPr lvl="1">
              <a:buFont typeface="Wingdings" panose="05000000000000000000" pitchFamily="2" charset="2"/>
              <a:buChar char="ü"/>
            </a:pPr>
            <a:endParaRPr lang="en-US" dirty="0">
              <a:solidFill>
                <a:schemeClr val="tx1">
                  <a:lumMod val="75000"/>
                  <a:lumOff val="25000"/>
                </a:schemeClr>
              </a:solidFill>
              <a:latin typeface="Frutiger LT Std 45 Light" panose="020B0402020204020204" pitchFamily="34" charset="0"/>
            </a:endParaRPr>
          </a:p>
          <a:p>
            <a:pPr marL="457200" lvl="1" indent="0">
              <a:buClr>
                <a:srgbClr val="2B4A1D"/>
              </a:buClr>
              <a:buNone/>
            </a:pP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18716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E0DBAA-1949-411E-890F-495658A13CF0}"/>
              </a:ext>
              <a:ext uri="{C183D7F6-B498-43B3-948B-1728B52AA6E4}">
                <adec:decorative xmlns:adec="http://schemas.microsoft.com/office/drawing/2017/decorative" val="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Ball State University Planning Grants</a:t>
            </a:r>
            <a:endPar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endParaRP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114300" y="1066801"/>
            <a:ext cx="5839835" cy="5156200"/>
          </a:xfrm>
        </p:spPr>
        <p:txBody>
          <a:bodyPr>
            <a:normAutofit fontScale="92500" lnSpcReduction="10000"/>
          </a:bodyPr>
          <a:lstStyle/>
          <a:p>
            <a:pPr marL="0" indent="0">
              <a:buClr>
                <a:srgbClr val="2B4A1D"/>
              </a:buClr>
              <a:buNone/>
            </a:pPr>
            <a:r>
              <a:rPr lang="en-US" dirty="0"/>
              <a:t>Battle of Peckuwe Site Identification, Documentation, and Public Outreach (2018, 2020)</a:t>
            </a:r>
            <a:br>
              <a:rPr lang="en-US" dirty="0"/>
            </a:br>
            <a:endParaRPr lang="en-US" dirty="0"/>
          </a:p>
          <a:p>
            <a:pPr lvl="1">
              <a:buClr>
                <a:srgbClr val="2B4A1D"/>
              </a:buClr>
              <a:buFont typeface="Wingdings" panose="05000000000000000000" pitchFamily="2" charset="2"/>
              <a:buChar char="ü"/>
            </a:pPr>
            <a:r>
              <a:rPr lang="en-US" dirty="0"/>
              <a:t>Armed conflict: Battle of Peckuwe (1780), Revolutionary War </a:t>
            </a:r>
          </a:p>
          <a:p>
            <a:pPr lvl="1">
              <a:buClr>
                <a:srgbClr val="2B4A1D"/>
              </a:buClr>
              <a:buFont typeface="Wingdings" panose="05000000000000000000" pitchFamily="2" charset="2"/>
              <a:buChar char="ü"/>
            </a:pPr>
            <a:r>
              <a:rPr lang="en-US" dirty="0"/>
              <a:t>Preservation goals: Identification &amp; documentation of battlefield boundaries, interpretation &amp; education</a:t>
            </a:r>
          </a:p>
          <a:p>
            <a:pPr marL="0" indent="0">
              <a:buNone/>
            </a:pPr>
            <a:r>
              <a:rPr lang="en-US" dirty="0"/>
              <a:t>Eligible Activities: </a:t>
            </a:r>
            <a:br>
              <a:rPr lang="en-US" dirty="0"/>
            </a:br>
            <a:endParaRPr lang="en-US" dirty="0"/>
          </a:p>
          <a:p>
            <a:pPr lvl="1">
              <a:buFont typeface="Wingdings" panose="05000000000000000000" pitchFamily="2" charset="2"/>
              <a:buChar char="ü"/>
            </a:pPr>
            <a:r>
              <a:rPr lang="en-US" dirty="0">
                <a:solidFill>
                  <a:schemeClr val="tx1">
                    <a:lumMod val="75000"/>
                    <a:lumOff val="25000"/>
                  </a:schemeClr>
                </a:solidFill>
                <a:latin typeface="Frutiger LT Std 45 Light" panose="020B0402020204020204" pitchFamily="34" charset="0"/>
              </a:rPr>
              <a:t>Archeological and historical survey </a:t>
            </a:r>
          </a:p>
          <a:p>
            <a:pPr lvl="1">
              <a:buFont typeface="Wingdings" panose="05000000000000000000" pitchFamily="2" charset="2"/>
              <a:buChar char="ü"/>
            </a:pPr>
            <a:r>
              <a:rPr lang="en-US" dirty="0">
                <a:solidFill>
                  <a:schemeClr val="tx1">
                    <a:lumMod val="75000"/>
                    <a:lumOff val="25000"/>
                  </a:schemeClr>
                </a:solidFill>
                <a:latin typeface="Frutiger LT Std 45 Light" panose="020B0402020204020204" pitchFamily="34" charset="0"/>
              </a:rPr>
              <a:t>Interpretation and education in partnership with Clark County Parks </a:t>
            </a:r>
          </a:p>
          <a:p>
            <a:pPr lvl="1">
              <a:buFont typeface="Wingdings" panose="05000000000000000000" pitchFamily="2" charset="2"/>
              <a:buChar char="ü"/>
            </a:pPr>
            <a:r>
              <a:rPr lang="en-US" dirty="0">
                <a:solidFill>
                  <a:schemeClr val="tx1">
                    <a:lumMod val="75000"/>
                    <a:lumOff val="25000"/>
                  </a:schemeClr>
                </a:solidFill>
                <a:latin typeface="Frutiger LT Std 45 Light" panose="020B0402020204020204" pitchFamily="34" charset="0"/>
              </a:rPr>
              <a:t>Communication with interested tribes before and throughout project </a:t>
            </a:r>
          </a:p>
          <a:p>
            <a:pPr marL="457200" lvl="1" indent="0">
              <a:buClr>
                <a:srgbClr val="2B4A1D"/>
              </a:buClr>
              <a:buNone/>
            </a:pP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2" name="Picture 1" descr="People look at artifacts in bags in tables in a large building with windows">
            <a:extLst>
              <a:ext uri="{FF2B5EF4-FFF2-40B4-BE49-F238E27FC236}">
                <a16:creationId xmlns:a16="http://schemas.microsoft.com/office/drawing/2014/main" id="{89866D55-4C20-446C-88F8-EC3CFDE21EF0}"/>
              </a:ext>
            </a:extLst>
          </p:cNvPr>
          <p:cNvPicPr>
            <a:picLocks noChangeAspect="1"/>
          </p:cNvPicPr>
          <p:nvPr/>
        </p:nvPicPr>
        <p:blipFill>
          <a:blip r:embed="rId3"/>
          <a:stretch>
            <a:fillRect/>
          </a:stretch>
        </p:blipFill>
        <p:spPr>
          <a:xfrm>
            <a:off x="5954135" y="1292351"/>
            <a:ext cx="6052173" cy="4539130"/>
          </a:xfrm>
          <a:prstGeom prst="rect">
            <a:avLst/>
          </a:prstGeom>
        </p:spPr>
      </p:pic>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34870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Review &amp; Award Timeline*</a:t>
            </a: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508719" y="1412673"/>
            <a:ext cx="11244010" cy="4638503"/>
          </a:xfrm>
        </p:spPr>
        <p:txBody>
          <a:bodyPr>
            <a:normAutofit lnSpcReduction="10000"/>
          </a:bodyPr>
          <a:lstStyle/>
          <a:p>
            <a:pPr>
              <a:buClr>
                <a:srgbClr val="2B4A1D"/>
              </a:buClr>
            </a:pPr>
            <a:r>
              <a:rPr lang="en-US" dirty="0">
                <a:solidFill>
                  <a:schemeClr val="tx1">
                    <a:lumMod val="75000"/>
                    <a:lumOff val="25000"/>
                  </a:schemeClr>
                </a:solidFill>
                <a:latin typeface="Frutiger LT Std 45 Light" panose="020B0402020204020204" pitchFamily="34" charset="0"/>
              </a:rPr>
              <a:t>February 12, 2021: 	Application deadline</a:t>
            </a:r>
          </a:p>
          <a:p>
            <a:pPr>
              <a:buClr>
                <a:srgbClr val="2B4A1D"/>
              </a:buClr>
            </a:pPr>
            <a:r>
              <a:rPr lang="en-US" dirty="0">
                <a:solidFill>
                  <a:schemeClr val="tx1">
                    <a:lumMod val="75000"/>
                    <a:lumOff val="25000"/>
                  </a:schemeClr>
                </a:solidFill>
                <a:latin typeface="Frutiger LT Std 45 Light" panose="020B0402020204020204" pitchFamily="34" charset="0"/>
              </a:rPr>
              <a:t>February/March 2021: 	Initial review for eligibility and completeness</a:t>
            </a:r>
            <a:br>
              <a:rPr lang="en-US" dirty="0">
                <a:solidFill>
                  <a:schemeClr val="tx1">
                    <a:lumMod val="75000"/>
                    <a:lumOff val="25000"/>
                  </a:schemeClr>
                </a:solidFill>
                <a:latin typeface="Frutiger LT Std 45 Light" panose="020B0402020204020204" pitchFamily="34" charset="0"/>
              </a:rPr>
            </a:br>
            <a:r>
              <a:rPr lang="en-US" dirty="0">
                <a:solidFill>
                  <a:schemeClr val="tx1">
                    <a:lumMod val="75000"/>
                    <a:lumOff val="25000"/>
                  </a:schemeClr>
                </a:solidFill>
                <a:latin typeface="Frutiger LT Std 45 Light" panose="020B0402020204020204" pitchFamily="34" charset="0"/>
              </a:rPr>
              <a:t>				Initiation of Section 106 review</a:t>
            </a:r>
          </a:p>
          <a:p>
            <a:pPr>
              <a:buClr>
                <a:srgbClr val="2B4A1D"/>
              </a:buClr>
            </a:pPr>
            <a:r>
              <a:rPr lang="en-US" dirty="0">
                <a:solidFill>
                  <a:schemeClr val="tx1">
                    <a:lumMod val="75000"/>
                    <a:lumOff val="25000"/>
                  </a:schemeClr>
                </a:solidFill>
                <a:latin typeface="Frutiger LT Std 45 Light" panose="020B0402020204020204" pitchFamily="34" charset="0"/>
              </a:rPr>
              <a:t>March/April 2021: 	Competitive merit review</a:t>
            </a:r>
          </a:p>
          <a:p>
            <a:pPr>
              <a:buClr>
                <a:srgbClr val="2B4A1D"/>
              </a:buClr>
            </a:pPr>
            <a:r>
              <a:rPr lang="en-US" dirty="0">
                <a:solidFill>
                  <a:schemeClr val="tx1">
                    <a:lumMod val="75000"/>
                    <a:lumOff val="25000"/>
                  </a:schemeClr>
                </a:solidFill>
                <a:latin typeface="Frutiger LT Std 45 Light" panose="020B0402020204020204" pitchFamily="34" charset="0"/>
              </a:rPr>
              <a:t>April/May 2021: 		Risk assessment</a:t>
            </a:r>
            <a:br>
              <a:rPr lang="en-US" dirty="0">
                <a:solidFill>
                  <a:schemeClr val="tx1">
                    <a:lumMod val="75000"/>
                    <a:lumOff val="25000"/>
                  </a:schemeClr>
                </a:solidFill>
                <a:latin typeface="Frutiger LT Std 45 Light" panose="020B0402020204020204" pitchFamily="34" charset="0"/>
              </a:rPr>
            </a:br>
            <a:r>
              <a:rPr lang="en-US" dirty="0">
                <a:solidFill>
                  <a:schemeClr val="tx1">
                    <a:lumMod val="75000"/>
                    <a:lumOff val="25000"/>
                  </a:schemeClr>
                </a:solidFill>
                <a:latin typeface="Frutiger LT Std 45 Light" panose="020B0402020204020204" pitchFamily="34" charset="0"/>
              </a:rPr>
              <a:t>				Budget &amp; scope negotiation (if needed)</a:t>
            </a:r>
          </a:p>
          <a:p>
            <a:pPr>
              <a:buClr>
                <a:srgbClr val="2B4A1D"/>
              </a:buClr>
            </a:pPr>
            <a:r>
              <a:rPr lang="en-US" dirty="0">
                <a:solidFill>
                  <a:schemeClr val="tx1">
                    <a:lumMod val="75000"/>
                    <a:lumOff val="25000"/>
                  </a:schemeClr>
                </a:solidFill>
                <a:latin typeface="Frutiger LT Std 45 Light" panose="020B0402020204020204" pitchFamily="34" charset="0"/>
              </a:rPr>
              <a:t>June 2021: 		Grants awarded</a:t>
            </a:r>
          </a:p>
          <a:p>
            <a:pPr>
              <a:buClr>
                <a:srgbClr val="2B4A1D"/>
              </a:buClr>
            </a:pPr>
            <a:r>
              <a:rPr lang="en-US" dirty="0">
                <a:solidFill>
                  <a:schemeClr val="tx1">
                    <a:lumMod val="75000"/>
                    <a:lumOff val="25000"/>
                  </a:schemeClr>
                </a:solidFill>
                <a:latin typeface="Frutiger LT Std 45 Light" panose="020B0402020204020204" pitchFamily="34" charset="0"/>
              </a:rPr>
              <a:t>July 2021: 			Grant agreements signed, projects can begin</a:t>
            </a:r>
          </a:p>
          <a:p>
            <a:pPr>
              <a:buClr>
                <a:srgbClr val="2B4A1D"/>
              </a:buClr>
            </a:pPr>
            <a:endParaRPr lang="en-US" dirty="0">
              <a:solidFill>
                <a:schemeClr val="tx1">
                  <a:lumMod val="75000"/>
                  <a:lumOff val="25000"/>
                </a:schemeClr>
              </a:solidFill>
              <a:latin typeface="Frutiger LT Std 45 Light" panose="020B0402020204020204" pitchFamily="34" charset="0"/>
            </a:endParaRPr>
          </a:p>
          <a:p>
            <a:pPr marL="0" indent="0">
              <a:buClr>
                <a:srgbClr val="2B4A1D"/>
              </a:buClr>
              <a:buNone/>
            </a:pPr>
            <a:r>
              <a:rPr lang="en-US" dirty="0">
                <a:solidFill>
                  <a:schemeClr val="tx1">
                    <a:lumMod val="75000"/>
                    <a:lumOff val="25000"/>
                  </a:schemeClr>
                </a:solidFill>
                <a:latin typeface="Frutiger LT Std 45 Light" panose="020B0402020204020204" pitchFamily="34" charset="0"/>
              </a:rPr>
              <a:t>*This timeline may be subject to change</a:t>
            </a:r>
            <a:endParaRPr lang="en-US" dirty="0">
              <a:solidFill>
                <a:srgbClr val="2B4A1D"/>
              </a:solidFill>
            </a:endParaRPr>
          </a:p>
          <a:p>
            <a:pPr marL="0" indent="0">
              <a:buClr>
                <a:srgbClr val="2B4A1D"/>
              </a:buClr>
              <a:buNone/>
            </a:pPr>
            <a:endParaRPr lang="en-US" sz="32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265513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How to Apply</a:t>
            </a: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508719" y="1412673"/>
            <a:ext cx="10885421" cy="4432315"/>
          </a:xfrm>
        </p:spPr>
        <p:txBody>
          <a:bodyPr>
            <a:normAutofit/>
          </a:bodyPr>
          <a:lstStyle/>
          <a:p>
            <a:pPr>
              <a:buClr>
                <a:srgbClr val="2B4A1D"/>
              </a:buClr>
            </a:pPr>
            <a:r>
              <a:rPr lang="en-US" dirty="0">
                <a:solidFill>
                  <a:schemeClr val="tx1">
                    <a:lumMod val="75000"/>
                    <a:lumOff val="25000"/>
                  </a:schemeClr>
                </a:solidFill>
                <a:latin typeface="Frutiger LT Std 45 Light" panose="020B0402020204020204" pitchFamily="34" charset="0"/>
              </a:rPr>
              <a:t>Search on Grants.gov: CFDA #15.926, or program name</a:t>
            </a:r>
          </a:p>
          <a:p>
            <a:pPr>
              <a:buClr>
                <a:srgbClr val="2B4A1D"/>
              </a:buClr>
            </a:pPr>
            <a:r>
              <a:rPr lang="en-US" dirty="0">
                <a:solidFill>
                  <a:schemeClr val="tx1">
                    <a:lumMod val="75000"/>
                    <a:lumOff val="25000"/>
                  </a:schemeClr>
                </a:solidFill>
                <a:latin typeface="Frutiger LT Std 45 Light" panose="020B0402020204020204" pitchFamily="34" charset="0"/>
              </a:rPr>
              <a:t>Download application package from Grants.gov: </a:t>
            </a:r>
          </a:p>
          <a:p>
            <a:pPr lvl="1">
              <a:buClr>
                <a:srgbClr val="2B4A1D"/>
              </a:buClr>
            </a:pPr>
            <a:r>
              <a:rPr lang="en-US" dirty="0">
                <a:solidFill>
                  <a:schemeClr val="tx1">
                    <a:lumMod val="75000"/>
                    <a:lumOff val="25000"/>
                  </a:schemeClr>
                </a:solidFill>
                <a:latin typeface="Frutiger LT Std 45 Light" panose="020B0402020204020204" pitchFamily="34" charset="0"/>
              </a:rPr>
              <a:t>Notice of Funding Opportunity </a:t>
            </a:r>
          </a:p>
          <a:p>
            <a:pPr lvl="1">
              <a:buClr>
                <a:srgbClr val="2B4A1D"/>
              </a:buClr>
            </a:pPr>
            <a:r>
              <a:rPr lang="en-US" dirty="0">
                <a:solidFill>
                  <a:schemeClr val="tx1">
                    <a:lumMod val="75000"/>
                    <a:lumOff val="25000"/>
                  </a:schemeClr>
                </a:solidFill>
                <a:latin typeface="Frutiger LT Std 45 Light" panose="020B0402020204020204" pitchFamily="34" charset="0"/>
              </a:rPr>
              <a:t>Standard application forms</a:t>
            </a:r>
          </a:p>
          <a:p>
            <a:pPr>
              <a:buClr>
                <a:srgbClr val="2B4A1D"/>
              </a:buClr>
            </a:pPr>
            <a:r>
              <a:rPr lang="en-US" dirty="0">
                <a:solidFill>
                  <a:schemeClr val="tx1">
                    <a:lumMod val="75000"/>
                    <a:lumOff val="25000"/>
                  </a:schemeClr>
                </a:solidFill>
                <a:latin typeface="Frutiger LT Std 45 Light" panose="020B0402020204020204" pitchFamily="34" charset="0"/>
              </a:rPr>
              <a:t>Complete and submit through Grants.gov Workspace</a:t>
            </a: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1427106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Application Components</a:t>
            </a: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508719" y="1412673"/>
            <a:ext cx="10885421" cy="4432315"/>
          </a:xfrm>
        </p:spPr>
        <p:txBody>
          <a:bodyPr>
            <a:normAutofit lnSpcReduction="10000"/>
          </a:bodyPr>
          <a:lstStyle/>
          <a:p>
            <a:r>
              <a:rPr lang="en-US" dirty="0"/>
              <a:t>Grants.gov standard forms: </a:t>
            </a:r>
          </a:p>
          <a:p>
            <a:pPr marL="457200" lvl="1" indent="0">
              <a:buNone/>
            </a:pPr>
            <a:r>
              <a:rPr lang="en-US" dirty="0"/>
              <a:t>SF-424 - Application for Financial Assistance </a:t>
            </a:r>
          </a:p>
          <a:p>
            <a:pPr marL="457200" lvl="1" indent="0">
              <a:buNone/>
            </a:pPr>
            <a:r>
              <a:rPr lang="en-US" dirty="0"/>
              <a:t>SF-424A - Budget Information – Non-Construction Programs</a:t>
            </a:r>
          </a:p>
          <a:p>
            <a:pPr marL="457200" lvl="1" indent="0">
              <a:buNone/>
            </a:pPr>
            <a:r>
              <a:rPr lang="en-US" dirty="0"/>
              <a:t>SF-424B - Assurances – Non-Construction Programs</a:t>
            </a:r>
          </a:p>
          <a:p>
            <a:pPr marL="457200" lvl="1" indent="0">
              <a:buNone/>
            </a:pPr>
            <a:r>
              <a:rPr lang="en-US" dirty="0"/>
              <a:t>SF-LLL – Disclosure of Lobbying Activities??? </a:t>
            </a:r>
          </a:p>
          <a:p>
            <a:r>
              <a:rPr lang="en-US" dirty="0"/>
              <a:t>Project Narrative</a:t>
            </a:r>
          </a:p>
          <a:p>
            <a:r>
              <a:rPr lang="en-US" dirty="0"/>
              <a:t>Budget Narrative</a:t>
            </a:r>
          </a:p>
          <a:p>
            <a:r>
              <a:rPr lang="en-US" dirty="0"/>
              <a:t>Map </a:t>
            </a:r>
          </a:p>
          <a:p>
            <a:r>
              <a:rPr lang="en-US" dirty="0"/>
              <a:t>Indirect Cost Rate Agreement, if applicable</a:t>
            </a:r>
          </a:p>
          <a:p>
            <a:r>
              <a:rPr lang="en-US" dirty="0"/>
              <a:t>Other supporting documents</a:t>
            </a:r>
          </a:p>
          <a:p>
            <a:pPr marL="457200" lvl="1" indent="0">
              <a:buClr>
                <a:srgbClr val="2B4A1D"/>
              </a:buClr>
              <a:buNone/>
            </a:pP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389237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E0DBAA-1949-411E-890F-495658A13CF0}"/>
              </a:ext>
              <a:ext uri="{C183D7F6-B498-43B3-948B-1728B52AA6E4}">
                <adec:decorative xmlns:adec="http://schemas.microsoft.com/office/drawing/2017/decorative" val="1"/>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Merit Review</a:t>
            </a:r>
          </a:p>
        </p:txBody>
      </p:sp>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graphicFrame>
        <p:nvGraphicFramePr>
          <p:cNvPr id="5" name="Table 5">
            <a:extLst>
              <a:ext uri="{FF2B5EF4-FFF2-40B4-BE49-F238E27FC236}">
                <a16:creationId xmlns:a16="http://schemas.microsoft.com/office/drawing/2014/main" id="{E6D54855-E429-43BB-8584-0ACEC6124646}"/>
              </a:ext>
            </a:extLst>
          </p:cNvPr>
          <p:cNvGraphicFramePr>
            <a:graphicFrameLocks noGrp="1"/>
          </p:cNvGraphicFramePr>
          <p:nvPr>
            <p:ph idx="1"/>
            <p:extLst>
              <p:ext uri="{D42A27DB-BD31-4B8C-83A1-F6EECF244321}">
                <p14:modId xmlns:p14="http://schemas.microsoft.com/office/powerpoint/2010/main" val="3703387043"/>
              </p:ext>
            </p:extLst>
          </p:nvPr>
        </p:nvGraphicFramePr>
        <p:xfrm>
          <a:off x="1169894" y="1448473"/>
          <a:ext cx="9313048" cy="4293421"/>
        </p:xfrm>
        <a:graphic>
          <a:graphicData uri="http://schemas.openxmlformats.org/drawingml/2006/table">
            <a:tbl>
              <a:tblPr firstRow="1" bandRow="1">
                <a:tableStyleId>{68D230F3-CF80-4859-8CE7-A43EE81993B5}</a:tableStyleId>
              </a:tblPr>
              <a:tblGrid>
                <a:gridCol w="4656524">
                  <a:extLst>
                    <a:ext uri="{9D8B030D-6E8A-4147-A177-3AD203B41FA5}">
                      <a16:colId xmlns:a16="http://schemas.microsoft.com/office/drawing/2014/main" val="1812125132"/>
                    </a:ext>
                  </a:extLst>
                </a:gridCol>
                <a:gridCol w="4656524">
                  <a:extLst>
                    <a:ext uri="{9D8B030D-6E8A-4147-A177-3AD203B41FA5}">
                      <a16:colId xmlns:a16="http://schemas.microsoft.com/office/drawing/2014/main" val="166762831"/>
                    </a:ext>
                  </a:extLst>
                </a:gridCol>
              </a:tblGrid>
              <a:tr h="517571">
                <a:tc>
                  <a:txBody>
                    <a:bodyPr/>
                    <a:lstStyle/>
                    <a:p>
                      <a:r>
                        <a:rPr lang="en-US" dirty="0"/>
                        <a:t>Criteria</a:t>
                      </a:r>
                    </a:p>
                  </a:txBody>
                  <a:tcPr/>
                </a:tc>
                <a:tc>
                  <a:txBody>
                    <a:bodyPr/>
                    <a:lstStyle/>
                    <a:p>
                      <a:r>
                        <a:rPr lang="en-US" dirty="0"/>
                        <a:t>Value</a:t>
                      </a:r>
                    </a:p>
                  </a:txBody>
                  <a:tcPr/>
                </a:tc>
                <a:extLst>
                  <a:ext uri="{0D108BD9-81ED-4DB2-BD59-A6C34878D82A}">
                    <a16:rowId xmlns:a16="http://schemas.microsoft.com/office/drawing/2014/main" val="152939313"/>
                  </a:ext>
                </a:extLst>
              </a:tr>
              <a:tr h="517571">
                <a:tc>
                  <a:txBody>
                    <a:bodyPr/>
                    <a:lstStyle/>
                    <a:p>
                      <a:r>
                        <a:rPr lang="en-US" dirty="0"/>
                        <a:t>1. Preservation Opportunity</a:t>
                      </a:r>
                    </a:p>
                  </a:txBody>
                  <a:tcPr/>
                </a:tc>
                <a:tc>
                  <a:txBody>
                    <a:bodyPr/>
                    <a:lstStyle/>
                    <a:p>
                      <a:r>
                        <a:rPr lang="en-US" dirty="0"/>
                        <a:t>20 points</a:t>
                      </a:r>
                    </a:p>
                  </a:txBody>
                  <a:tcPr/>
                </a:tc>
                <a:extLst>
                  <a:ext uri="{0D108BD9-81ED-4DB2-BD59-A6C34878D82A}">
                    <a16:rowId xmlns:a16="http://schemas.microsoft.com/office/drawing/2014/main" val="3312369206"/>
                  </a:ext>
                </a:extLst>
              </a:tr>
              <a:tr h="517571">
                <a:tc>
                  <a:txBody>
                    <a:bodyPr/>
                    <a:lstStyle/>
                    <a:p>
                      <a:r>
                        <a:rPr lang="en-US" dirty="0"/>
                        <a:t>2. FY2021 Focus Areas</a:t>
                      </a:r>
                    </a:p>
                  </a:txBody>
                  <a:tcPr/>
                </a:tc>
                <a:tc>
                  <a:txBody>
                    <a:bodyPr/>
                    <a:lstStyle/>
                    <a:p>
                      <a:r>
                        <a:rPr lang="en-US" dirty="0"/>
                        <a:t>10 points</a:t>
                      </a:r>
                    </a:p>
                  </a:txBody>
                  <a:tcPr/>
                </a:tc>
                <a:extLst>
                  <a:ext uri="{0D108BD9-81ED-4DB2-BD59-A6C34878D82A}">
                    <a16:rowId xmlns:a16="http://schemas.microsoft.com/office/drawing/2014/main" val="4254645335"/>
                  </a:ext>
                </a:extLst>
              </a:tr>
              <a:tr h="517571">
                <a:tc>
                  <a:txBody>
                    <a:bodyPr/>
                    <a:lstStyle/>
                    <a:p>
                      <a:r>
                        <a:rPr lang="en-US" dirty="0"/>
                        <a:t>3. Objectives &amp; Activities</a:t>
                      </a:r>
                    </a:p>
                  </a:txBody>
                  <a:tcPr/>
                </a:tc>
                <a:tc>
                  <a:txBody>
                    <a:bodyPr/>
                    <a:lstStyle/>
                    <a:p>
                      <a:r>
                        <a:rPr lang="en-US" dirty="0"/>
                        <a:t>20 points</a:t>
                      </a:r>
                    </a:p>
                  </a:txBody>
                  <a:tcPr/>
                </a:tc>
                <a:extLst>
                  <a:ext uri="{0D108BD9-81ED-4DB2-BD59-A6C34878D82A}">
                    <a16:rowId xmlns:a16="http://schemas.microsoft.com/office/drawing/2014/main" val="1561295611"/>
                  </a:ext>
                </a:extLst>
              </a:tr>
              <a:tr h="517571">
                <a:tc>
                  <a:txBody>
                    <a:bodyPr/>
                    <a:lstStyle/>
                    <a:p>
                      <a:r>
                        <a:rPr lang="en-US" dirty="0"/>
                        <a:t>4. Administration &amp; Implementation</a:t>
                      </a:r>
                    </a:p>
                  </a:txBody>
                  <a:tcPr/>
                </a:tc>
                <a:tc>
                  <a:txBody>
                    <a:bodyPr/>
                    <a:lstStyle/>
                    <a:p>
                      <a:r>
                        <a:rPr lang="en-US" dirty="0"/>
                        <a:t>20 points</a:t>
                      </a:r>
                    </a:p>
                  </a:txBody>
                  <a:tcPr/>
                </a:tc>
                <a:extLst>
                  <a:ext uri="{0D108BD9-81ED-4DB2-BD59-A6C34878D82A}">
                    <a16:rowId xmlns:a16="http://schemas.microsoft.com/office/drawing/2014/main" val="1542759057"/>
                  </a:ext>
                </a:extLst>
              </a:tr>
              <a:tr h="511993">
                <a:tc>
                  <a:txBody>
                    <a:bodyPr/>
                    <a:lstStyle/>
                    <a:p>
                      <a:r>
                        <a:rPr lang="en-US" dirty="0"/>
                        <a:t>5. Partnerships &amp; Engagement</a:t>
                      </a:r>
                    </a:p>
                  </a:txBody>
                  <a:tcPr/>
                </a:tc>
                <a:tc>
                  <a:txBody>
                    <a:bodyPr/>
                    <a:lstStyle/>
                    <a:p>
                      <a:r>
                        <a:rPr lang="en-US" dirty="0"/>
                        <a:t>20 points</a:t>
                      </a:r>
                    </a:p>
                  </a:txBody>
                  <a:tcPr/>
                </a:tc>
                <a:extLst>
                  <a:ext uri="{0D108BD9-81ED-4DB2-BD59-A6C34878D82A}">
                    <a16:rowId xmlns:a16="http://schemas.microsoft.com/office/drawing/2014/main" val="3272491297"/>
                  </a:ext>
                </a:extLst>
              </a:tr>
              <a:tr h="683092">
                <a:tc>
                  <a:txBody>
                    <a:bodyPr/>
                    <a:lstStyle/>
                    <a:p>
                      <a:r>
                        <a:rPr lang="en-US" dirty="0"/>
                        <a:t>6. Secretary of the Interior Priorities</a:t>
                      </a:r>
                    </a:p>
                  </a:txBody>
                  <a:tcPr/>
                </a:tc>
                <a:tc>
                  <a:txBody>
                    <a:bodyPr/>
                    <a:lstStyle/>
                    <a:p>
                      <a:r>
                        <a:rPr lang="en-US" dirty="0"/>
                        <a:t>10 points</a:t>
                      </a:r>
                    </a:p>
                  </a:txBody>
                  <a:tcPr/>
                </a:tc>
                <a:extLst>
                  <a:ext uri="{0D108BD9-81ED-4DB2-BD59-A6C34878D82A}">
                    <a16:rowId xmlns:a16="http://schemas.microsoft.com/office/drawing/2014/main" val="1095141255"/>
                  </a:ext>
                </a:extLst>
              </a:tr>
              <a:tr h="510481">
                <a:tc>
                  <a:txBody>
                    <a:bodyPr/>
                    <a:lstStyle/>
                    <a:p>
                      <a:r>
                        <a:rPr lang="en-US" dirty="0"/>
                        <a:t>Highest Possible Total Score</a:t>
                      </a:r>
                      <a:endParaRPr lang="en-US" b="1" dirty="0"/>
                    </a:p>
                  </a:txBody>
                  <a:tcPr/>
                </a:tc>
                <a:tc>
                  <a:txBody>
                    <a:bodyPr/>
                    <a:lstStyle/>
                    <a:p>
                      <a:r>
                        <a:rPr lang="en-US" dirty="0"/>
                        <a:t>100 points</a:t>
                      </a:r>
                      <a:endParaRPr lang="en-US" b="1" dirty="0"/>
                    </a:p>
                  </a:txBody>
                  <a:tcPr/>
                </a:tc>
                <a:extLst>
                  <a:ext uri="{0D108BD9-81ED-4DB2-BD59-A6C34878D82A}">
                    <a16:rowId xmlns:a16="http://schemas.microsoft.com/office/drawing/2014/main" val="1998434755"/>
                  </a:ext>
                </a:extLst>
              </a:tr>
            </a:tbl>
          </a:graphicData>
        </a:graphic>
      </p:graphicFrame>
    </p:spTree>
    <p:extLst>
      <p:ext uri="{BB962C8B-B14F-4D97-AF65-F5344CB8AC3E}">
        <p14:creationId xmlns:p14="http://schemas.microsoft.com/office/powerpoint/2010/main" val="428076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en landscape with bending creek and trees in foreground and mountains in background&#10;">
            <a:extLst>
              <a:ext uri="{FF2B5EF4-FFF2-40B4-BE49-F238E27FC236}">
                <a16:creationId xmlns:a16="http://schemas.microsoft.com/office/drawing/2014/main" id="{ED38FA7D-9F16-4456-9A83-2165046432A4}"/>
              </a:ext>
            </a:extLst>
          </p:cNvPr>
          <p:cNvPicPr>
            <a:picLocks noChangeAspect="1"/>
          </p:cNvPicPr>
          <p:nvPr/>
        </p:nvPicPr>
        <p:blipFill>
          <a:blip r:embed="rId3"/>
          <a:stretch>
            <a:fillRect/>
          </a:stretch>
        </p:blipFill>
        <p:spPr>
          <a:xfrm>
            <a:off x="5310095" y="943087"/>
            <a:ext cx="9661588" cy="5392398"/>
          </a:xfrm>
          <a:prstGeom prst="rect">
            <a:avLst/>
          </a:prstGeom>
        </p:spPr>
      </p:pic>
      <p:sp>
        <p:nvSpPr>
          <p:cNvPr id="10" name="Title 9" descr="Green overbar with text box">
            <a:extLst>
              <a:ext uri="{FF2B5EF4-FFF2-40B4-BE49-F238E27FC236}">
                <a16:creationId xmlns:a16="http://schemas.microsoft.com/office/drawing/2014/main" id="{7BE0DBAA-1949-411E-890F-495658A13CF0}"/>
              </a:ext>
              <a:ext uri="{C183D7F6-B498-43B3-948B-1728B52AA6E4}">
                <adec:decorative xmlns:adec="http://schemas.microsoft.com/office/drawing/2017/decorative" val="0"/>
              </a:ext>
            </a:extLst>
          </p:cNvPr>
          <p:cNvSpPr>
            <a:spLocks noGrp="1"/>
          </p:cNvSpPr>
          <p:nvPr>
            <p:ph type="title" idx="4294967295"/>
          </p:nvPr>
        </p:nvSpPr>
        <p:spPr>
          <a:xfrm>
            <a:off x="0" y="0"/>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latin typeface="Frutiger LT Std 45 Light" panose="020B0402020204020204" pitchFamily="34" charset="0"/>
              </a:rPr>
              <a:t>“What Have We Overlooked?” </a:t>
            </a:r>
            <a:endPar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endParaRPr>
          </a:p>
        </p:txBody>
      </p:sp>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8" name="Rectangle 7">
            <a:extLst>
              <a:ext uri="{FF2B5EF4-FFF2-40B4-BE49-F238E27FC236}">
                <a16:creationId xmlns:a16="http://schemas.microsoft.com/office/drawing/2014/main" id="{46C501E7-3E1A-41A1-AD2E-8201E6C0BE2E}"/>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7" name="Content Placeholder 2">
            <a:extLst>
              <a:ext uri="{FF2B5EF4-FFF2-40B4-BE49-F238E27FC236}">
                <a16:creationId xmlns:a16="http://schemas.microsoft.com/office/drawing/2014/main" id="{C1CB7332-0EE2-42A2-AC8C-2E47EF68BC1C}"/>
              </a:ext>
            </a:extLst>
          </p:cNvPr>
          <p:cNvSpPr txBox="1">
            <a:spLocks/>
          </p:cNvSpPr>
          <p:nvPr/>
        </p:nvSpPr>
        <p:spPr>
          <a:xfrm>
            <a:off x="181872" y="996044"/>
            <a:ext cx="5255634" cy="539239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pPr marL="0" indent="0">
              <a:buNone/>
            </a:pPr>
            <a:r>
              <a:rPr lang="en-US" sz="2600" dirty="0"/>
              <a:t>In 2017-2020, the University of Montana’s highly collaborative grant-funded project aimed to define a battlefield centering Indigenous ways of knowing.</a:t>
            </a:r>
            <a:br>
              <a:rPr lang="en-US" sz="2600" dirty="0"/>
            </a:br>
            <a:endParaRPr lang="en-US" sz="2600" dirty="0"/>
          </a:p>
          <a:p>
            <a:pPr marL="0" indent="0">
              <a:buNone/>
            </a:pPr>
            <a:r>
              <a:rPr lang="en-US" sz="2600" dirty="0"/>
              <a:t>The project brought together non-Native and </a:t>
            </a:r>
            <a:r>
              <a:rPr lang="en-US" sz="2600" dirty="0" err="1"/>
              <a:t>Apsáalooke</a:t>
            </a:r>
            <a:r>
              <a:rPr lang="en-US" sz="2600" dirty="0"/>
              <a:t> (Crow) researchers, elders, and institutions to document a battlefield landscape and history defined by spiritual events and places.</a:t>
            </a:r>
            <a:endParaRPr lang="en-US" sz="2400" dirty="0">
              <a:solidFill>
                <a:srgbClr val="2B4A1D"/>
              </a:solidFill>
            </a:endParaRPr>
          </a:p>
        </p:txBody>
      </p:sp>
    </p:spTree>
    <p:extLst>
      <p:ext uri="{BB962C8B-B14F-4D97-AF65-F5344CB8AC3E}">
        <p14:creationId xmlns:p14="http://schemas.microsoft.com/office/powerpoint/2010/main" val="1748699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latin typeface="Frutiger LT Std 45 Light" panose="020B0402020204020204" pitchFamily="34" charset="0"/>
              </a:rPr>
              <a:t>Program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Goals</a:t>
            </a: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3" name="Content Placeholder 2">
            <a:extLst>
              <a:ext uri="{FF2B5EF4-FFF2-40B4-BE49-F238E27FC236}">
                <a16:creationId xmlns:a16="http://schemas.microsoft.com/office/drawing/2014/main" id="{89DE5536-1054-4368-A049-59CE0E9209DE}"/>
              </a:ext>
            </a:extLst>
          </p:cNvPr>
          <p:cNvSpPr>
            <a:spLocks noGrp="1"/>
          </p:cNvSpPr>
          <p:nvPr>
            <p:ph idx="1"/>
          </p:nvPr>
        </p:nvSpPr>
        <p:spPr>
          <a:xfrm>
            <a:off x="635000" y="1386247"/>
            <a:ext cx="10515600" cy="4351338"/>
          </a:xfrm>
        </p:spPr>
        <p:txBody>
          <a:bodyPr/>
          <a:lstStyle/>
          <a:p>
            <a:r>
              <a:rPr lang="en-US" dirty="0"/>
              <a:t>Broaden the pool of new applicants, especially with expanded guidance on eligible armed conflicts and associated sites</a:t>
            </a:r>
          </a:p>
          <a:p>
            <a:r>
              <a:rPr lang="en-US" dirty="0"/>
              <a:t>Fund projects and organizations telling the full American story from diverse perspectives</a:t>
            </a:r>
          </a:p>
          <a:p>
            <a:r>
              <a:rPr lang="en-US" dirty="0"/>
              <a:t>Highlight underrepresented program areas: Indigenous-led projects, associated sites, sites west of the Mississippi, Black history</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42390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Feedback Opportunity</a:t>
            </a:r>
            <a:endPar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endParaRP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452050" y="1345758"/>
            <a:ext cx="10885421" cy="4432315"/>
          </a:xfrm>
        </p:spPr>
        <p:txBody>
          <a:bodyPr anchor="ctr">
            <a:normAutofit fontScale="92500" lnSpcReduction="20000"/>
          </a:bodyPr>
          <a:lstStyle/>
          <a:p>
            <a:pPr marL="457200" lvl="1" indent="0" algn="ctr">
              <a:buClr>
                <a:srgbClr val="2B4A1D"/>
              </a:buClr>
              <a:buNone/>
            </a:pPr>
            <a:r>
              <a:rPr lang="en-US" sz="4400" dirty="0">
                <a:solidFill>
                  <a:srgbClr val="2B4A1D"/>
                </a:solidFill>
              </a:rPr>
              <a:t>We want to hear from you! </a:t>
            </a:r>
          </a:p>
          <a:p>
            <a:pPr marL="457200" lvl="1" indent="0" algn="ctr">
              <a:buClr>
                <a:srgbClr val="2B4A1D"/>
              </a:buClr>
              <a:buNone/>
            </a:pPr>
            <a:endParaRPr lang="en-US" sz="4400" dirty="0">
              <a:solidFill>
                <a:srgbClr val="2B4A1D"/>
              </a:solidFill>
            </a:endParaRPr>
          </a:p>
          <a:p>
            <a:pPr lvl="1">
              <a:buClr>
                <a:srgbClr val="2B4A1D"/>
              </a:buClr>
            </a:pPr>
            <a:r>
              <a:rPr lang="en-US" sz="4400" dirty="0">
                <a:solidFill>
                  <a:srgbClr val="2B4A1D"/>
                </a:solidFill>
              </a:rPr>
              <a:t>Do you have advice for NPS ABPP on how to make this funding opportunity relevant and feasible for Native nations and organizations?</a:t>
            </a:r>
          </a:p>
          <a:p>
            <a:pPr lvl="1">
              <a:buClr>
                <a:srgbClr val="2B4A1D"/>
              </a:buClr>
            </a:pPr>
            <a:r>
              <a:rPr lang="en-US" sz="4400" dirty="0">
                <a:solidFill>
                  <a:srgbClr val="2B4A1D"/>
                </a:solidFill>
              </a:rPr>
              <a:t>What potential barriers do you see in applying for this funding? </a:t>
            </a:r>
          </a:p>
          <a:p>
            <a:pPr lvl="1">
              <a:buClr>
                <a:srgbClr val="2B4A1D"/>
              </a:buClr>
            </a:pPr>
            <a:r>
              <a:rPr lang="en-US" sz="4400" dirty="0">
                <a:solidFill>
                  <a:srgbClr val="2B4A1D"/>
                </a:solidFill>
              </a:rPr>
              <a:t>We welcome any other feedback, advice, and suggestions from today’s audience.</a:t>
            </a:r>
          </a:p>
          <a:p>
            <a:pPr lvl="1">
              <a:buClr>
                <a:srgbClr val="2B4A1D"/>
              </a:buClr>
            </a:pPr>
            <a:endParaRPr lang="en-US" sz="44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214627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Q&amp;A </a:t>
            </a: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508719" y="1412673"/>
            <a:ext cx="10885421" cy="4432315"/>
          </a:xfrm>
        </p:spPr>
        <p:txBody>
          <a:bodyPr anchor="ctr">
            <a:normAutofit/>
          </a:bodyPr>
          <a:lstStyle/>
          <a:p>
            <a:pPr marL="457200" lvl="1" indent="0" algn="ctr">
              <a:buClr>
                <a:srgbClr val="2B4A1D"/>
              </a:buClr>
              <a:buNone/>
            </a:pPr>
            <a:r>
              <a:rPr lang="en-US" sz="4400" dirty="0">
                <a:solidFill>
                  <a:srgbClr val="2B4A1D"/>
                </a:solidFill>
              </a:rPr>
              <a:t>What questions do you have?</a:t>
            </a: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906659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BE0DBAA-1949-411E-890F-495658A13CF0}"/>
              </a:ext>
              <a:ext uri="{C183D7F6-B498-43B3-948B-1728B52AA6E4}">
                <adec:decorative xmlns:adec="http://schemas.microsoft.com/office/drawing/2017/decorative" val="1"/>
              </a:ext>
            </a:extLst>
          </p:cNvPr>
          <p:cNvSpPr/>
          <p:nvPr/>
        </p:nvSpPr>
        <p:spPr>
          <a:xfrm>
            <a:off x="-16329" y="-1"/>
            <a:ext cx="12192000" cy="99604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a:t>   </a:t>
            </a:r>
            <a:r>
              <a:rPr lang="en-US" sz="4000" dirty="0">
                <a:latin typeface="Frutiger LT Std 45 Light" panose="020B0402020204020204" pitchFamily="34" charset="0"/>
              </a:rPr>
              <a:t>Questions?</a:t>
            </a:r>
          </a:p>
        </p:txBody>
      </p:sp>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grpSp>
        <p:nvGrpSpPr>
          <p:cNvPr id="6" name="Group 5">
            <a:extLst>
              <a:ext uri="{FF2B5EF4-FFF2-40B4-BE49-F238E27FC236}">
                <a16:creationId xmlns:a16="http://schemas.microsoft.com/office/drawing/2014/main" id="{35C9F208-1219-4955-8548-0E05616F57DA}"/>
              </a:ext>
              <a:ext uri="{C183D7F6-B498-43B3-948B-1728B52AA6E4}">
                <adec:decorative xmlns:adec="http://schemas.microsoft.com/office/drawing/2017/decorative" val="1"/>
              </a:ext>
            </a:extLst>
          </p:cNvPr>
          <p:cNvGrpSpPr/>
          <p:nvPr/>
        </p:nvGrpSpPr>
        <p:grpSpPr>
          <a:xfrm>
            <a:off x="0" y="6335486"/>
            <a:ext cx="12192000" cy="522514"/>
            <a:chOff x="0" y="6335486"/>
            <a:chExt cx="12192000" cy="522514"/>
          </a:xfrm>
        </p:grpSpPr>
        <p:sp>
          <p:nvSpPr>
            <p:cNvPr id="8" name="Rectangle 7">
              <a:extLst>
                <a:ext uri="{FF2B5EF4-FFF2-40B4-BE49-F238E27FC236}">
                  <a16:creationId xmlns:a16="http://schemas.microsoft.com/office/drawing/2014/main" id="{7AD6E827-E407-4C88-8F45-445AD06F5B14}"/>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9" name="TextBox 8">
              <a:extLst>
                <a:ext uri="{FF2B5EF4-FFF2-40B4-BE49-F238E27FC236}">
                  <a16:creationId xmlns:a16="http://schemas.microsoft.com/office/drawing/2014/main" id="{4A44731C-FB96-4826-AB82-59DDD287C1BD}"/>
                </a:ext>
              </a:extLst>
            </p:cNvPr>
            <p:cNvSpPr txBox="1"/>
            <p:nvPr/>
          </p:nvSpPr>
          <p:spPr>
            <a:xfrm>
              <a:off x="5633361" y="6444736"/>
              <a:ext cx="6497889" cy="307777"/>
            </a:xfrm>
            <a:prstGeom prst="rect">
              <a:avLst/>
            </a:prstGeom>
            <a:noFill/>
          </p:spPr>
          <p:txBody>
            <a:bodyPr wrap="square" rtlCol="0">
              <a:spAutoFit/>
            </a:bodyPr>
            <a:lstStyle/>
            <a:p>
              <a:pPr algn="r"/>
              <a:r>
                <a:rPr lang="en-US" sz="1400" dirty="0">
                  <a:solidFill>
                    <a:schemeClr val="bg1"/>
                  </a:solidFill>
                </a:rPr>
                <a:t>.. </a:t>
              </a:r>
            </a:p>
          </p:txBody>
        </p:sp>
      </p:grpSp>
      <p:sp>
        <p:nvSpPr>
          <p:cNvPr id="2" name="Title 1">
            <a:extLst>
              <a:ext uri="{FF2B5EF4-FFF2-40B4-BE49-F238E27FC236}">
                <a16:creationId xmlns:a16="http://schemas.microsoft.com/office/drawing/2014/main" id="{C0CC4114-91A9-4F5B-812D-3AE4BFC1E88E}"/>
              </a:ext>
            </a:extLst>
          </p:cNvPr>
          <p:cNvSpPr txBox="1">
            <a:spLocks noGrp="1"/>
          </p:cNvSpPr>
          <p:nvPr>
            <p:ph type="title" idx="4294967295"/>
          </p:nvPr>
        </p:nvSpPr>
        <p:spPr>
          <a:xfrm flipH="1">
            <a:off x="833717" y="1151686"/>
            <a:ext cx="10112187" cy="47705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rPr>
              <a:t>Contact us any time!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hlinkClick r:id="rId4"/>
              </a:rPr>
              <a:t>abpp@nps.gov</a:t>
            </a:r>
            <a:endParaRPr kumimoji="0" lang="en-US" sz="32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rPr>
              <a:t>Philip Bailey: (202) 513-7126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rPr>
              <a:t>Emily Button Kambic: (202) 354-2035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hlinkClick r:id="rId5"/>
              </a:rPr>
              <a:t>https://www.nps.gov/abpp</a:t>
            </a:r>
            <a:r>
              <a:rPr kumimoji="0" lang="en-US" sz="32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schemeClr val="tx1">
                    <a:lumMod val="75000"/>
                    <a:lumOff val="25000"/>
                  </a:schemeClr>
                </a:solidFill>
                <a:effectLst>
                  <a:outerShdw blurRad="38100" dist="19050" dir="2700000" algn="tl" rotWithShape="0">
                    <a:schemeClr val="dk1">
                      <a:alpha val="40000"/>
                    </a:schemeClr>
                  </a:outerShdw>
                </a:effectLst>
                <a:uLnTx/>
                <a:uFillTx/>
                <a:latin typeface="Frutiger LT Std 45 Light" panose="020B0402020204020204" pitchFamily="34" charset="0"/>
                <a:ea typeface="+mn-ea"/>
                <a:cs typeface="+mn-cs"/>
              </a:rPr>
              <a:t>Thank You</a:t>
            </a:r>
          </a:p>
        </p:txBody>
      </p:sp>
      <p:sp>
        <p:nvSpPr>
          <p:cNvPr id="12" name="TextBox 11">
            <a:extLst>
              <a:ext uri="{FF2B5EF4-FFF2-40B4-BE49-F238E27FC236}">
                <a16:creationId xmlns:a16="http://schemas.microsoft.com/office/drawing/2014/main" id="{62A711BD-CD2D-49C4-B649-121A5B62D861}"/>
              </a:ext>
            </a:extLst>
          </p:cNvPr>
          <p:cNvSpPr txBox="1"/>
          <p:nvPr/>
        </p:nvSpPr>
        <p:spPr>
          <a:xfrm>
            <a:off x="1166964" y="6444736"/>
            <a:ext cx="6497889" cy="307777"/>
          </a:xfrm>
          <a:prstGeom prst="rect">
            <a:avLst/>
          </a:prstGeom>
          <a:noFill/>
        </p:spPr>
        <p:txBody>
          <a:bodyPr wrap="square" rtlCol="0">
            <a:spAutoFit/>
          </a:bodyPr>
          <a:lstStyle/>
          <a:p>
            <a:r>
              <a:rPr lang="en-US" sz="1400" dirty="0">
                <a:solidFill>
                  <a:schemeClr val="bg1"/>
                </a:solidFill>
              </a:rPr>
              <a:t>.</a:t>
            </a:r>
          </a:p>
        </p:txBody>
      </p:sp>
    </p:spTree>
    <p:extLst>
      <p:ext uri="{BB962C8B-B14F-4D97-AF65-F5344CB8AC3E}">
        <p14:creationId xmlns:p14="http://schemas.microsoft.com/office/powerpoint/2010/main" val="9406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ople digging holes in field&#10;">
            <a:extLst>
              <a:ext uri="{FF2B5EF4-FFF2-40B4-BE49-F238E27FC236}">
                <a16:creationId xmlns:a16="http://schemas.microsoft.com/office/drawing/2014/main" id="{2D72BD88-85AC-4C64-A532-F05DCAAB528A}"/>
              </a:ext>
            </a:extLst>
          </p:cNvPr>
          <p:cNvPicPr>
            <a:picLocks noChangeAspect="1"/>
          </p:cNvPicPr>
          <p:nvPr/>
        </p:nvPicPr>
        <p:blipFill rotWithShape="1">
          <a:blip r:embed="rId3"/>
          <a:srcRect l="10789" t="5500"/>
          <a:stretch/>
        </p:blipFill>
        <p:spPr>
          <a:xfrm>
            <a:off x="5430413" y="898806"/>
            <a:ext cx="6888587" cy="5436680"/>
          </a:xfrm>
          <a:prstGeom prst="rect">
            <a:avLst/>
          </a:prstGeom>
        </p:spPr>
      </p:pic>
      <p:sp>
        <p:nvSpPr>
          <p:cNvPr id="10" name="Title 9" descr="Green overbar with text box">
            <a:extLst>
              <a:ext uri="{FF2B5EF4-FFF2-40B4-BE49-F238E27FC236}">
                <a16:creationId xmlns:a16="http://schemas.microsoft.com/office/drawing/2014/main" id="{7BE0DBAA-1949-411E-890F-495658A13CF0}"/>
              </a:ext>
              <a:ext uri="{C183D7F6-B498-43B3-948B-1728B52AA6E4}">
                <adec:decorative xmlns:adec="http://schemas.microsoft.com/office/drawing/2017/decorative" val="0"/>
              </a:ext>
            </a:extLst>
          </p:cNvPr>
          <p:cNvSpPr>
            <a:spLocks noGrp="1"/>
          </p:cNvSpPr>
          <p:nvPr>
            <p:ph type="title" idx="4294967295"/>
          </p:nvPr>
        </p:nvSpPr>
        <p:spPr>
          <a:xfrm>
            <a:off x="0" y="-92229"/>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atin typeface="Frutiger LT Std 45 Light" panose="020B0402020204020204" pitchFamily="34" charset="0"/>
              </a:rPr>
              <a:t>Why Do Battlefields Matter?</a:t>
            </a:r>
            <a:endParaRPr kumimoji="0" lang="en-US" sz="36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endParaRP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127000" y="1029001"/>
            <a:ext cx="5176413" cy="5306485"/>
          </a:xfrm>
        </p:spPr>
        <p:txBody>
          <a:bodyPr>
            <a:normAutofit/>
          </a:bodyPr>
          <a:lstStyle/>
          <a:p>
            <a:endParaRPr lang="en-US" sz="2600" dirty="0"/>
          </a:p>
          <a:p>
            <a:pPr marL="0" indent="0">
              <a:buNone/>
            </a:pPr>
            <a:r>
              <a:rPr lang="en-US" sz="2600" dirty="0"/>
              <a:t>From 2016-2018, the Seneca Nation led research to locate the 1779 Bucktooth Run Battlefield, a Revolutionary War site in the Seneca Nation’s Allegany Territory. </a:t>
            </a:r>
            <a:br>
              <a:rPr lang="en-US" sz="2600" dirty="0"/>
            </a:br>
            <a:endParaRPr lang="en-US" sz="2600" dirty="0"/>
          </a:p>
          <a:p>
            <a:pPr marL="0" indent="0">
              <a:buNone/>
            </a:pPr>
            <a:r>
              <a:rPr lang="en-US" sz="2600" dirty="0"/>
              <a:t>The grant funded historical research, oral history, and remote sensing. The study focused on what the campaign meant for the long term history of the Seneca Nation. </a:t>
            </a:r>
            <a:endParaRPr lang="en-US" sz="2600" dirty="0">
              <a:solidFill>
                <a:srgbClr val="2B4A1D"/>
              </a:solidFill>
            </a:endParaRPr>
          </a:p>
          <a:p>
            <a:pPr marL="0" indent="0">
              <a:buNone/>
            </a:pPr>
            <a:endParaRPr lang="en-US" sz="2400" dirty="0">
              <a:solidFill>
                <a:srgbClr val="2B4A1D"/>
              </a:solidFill>
            </a:endParaRPr>
          </a:p>
        </p:txBody>
      </p:sp>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8" name="Rectangle 7">
            <a:extLst>
              <a:ext uri="{FF2B5EF4-FFF2-40B4-BE49-F238E27FC236}">
                <a16:creationId xmlns:a16="http://schemas.microsoft.com/office/drawing/2014/main" id="{46C501E7-3E1A-41A1-AD2E-8201E6C0BE2E}"/>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129741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ne monument with plaques in front of a hilly landscape">
            <a:extLst>
              <a:ext uri="{FF2B5EF4-FFF2-40B4-BE49-F238E27FC236}">
                <a16:creationId xmlns:a16="http://schemas.microsoft.com/office/drawing/2014/main" id="{6325B534-6EF6-4A10-A9BF-567FA77E7329}"/>
              </a:ext>
            </a:extLst>
          </p:cNvPr>
          <p:cNvPicPr>
            <a:picLocks noChangeAspect="1"/>
          </p:cNvPicPr>
          <p:nvPr/>
        </p:nvPicPr>
        <p:blipFill>
          <a:blip r:embed="rId3"/>
          <a:stretch>
            <a:fillRect/>
          </a:stretch>
        </p:blipFill>
        <p:spPr>
          <a:xfrm>
            <a:off x="5986967" y="974424"/>
            <a:ext cx="6205033" cy="5368808"/>
          </a:xfrm>
          <a:prstGeom prst="rect">
            <a:avLst/>
          </a:prstGeom>
        </p:spPr>
      </p:pic>
      <p:sp>
        <p:nvSpPr>
          <p:cNvPr id="10" name="Title 9">
            <a:extLst>
              <a:ext uri="{FF2B5EF4-FFF2-40B4-BE49-F238E27FC236}">
                <a16:creationId xmlns:a16="http://schemas.microsoft.com/office/drawing/2014/main" id="{7BE0DBAA-1949-411E-890F-495658A13CF0}"/>
              </a:ext>
              <a:ext uri="{C183D7F6-B498-43B3-948B-1728B52AA6E4}">
                <adec:decorative xmlns:adec="http://schemas.microsoft.com/office/drawing/2017/decorative" val="1"/>
              </a:ext>
            </a:extLst>
          </p:cNvPr>
          <p:cNvSpPr>
            <a:spLocks noGrp="1"/>
          </p:cNvSpPr>
          <p:nvPr>
            <p:ph type="title" idx="4294967295"/>
          </p:nvPr>
        </p:nvSpPr>
        <p:spPr>
          <a:xfrm>
            <a:off x="0" y="0"/>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atin typeface="Frutiger LT Std 45 Light" panose="020B0402020204020204" pitchFamily="34" charset="0"/>
              </a:rPr>
              <a:t>How Do You Want to Tell Your Story? </a:t>
            </a:r>
            <a:endParaRPr kumimoji="0" lang="en-US" sz="36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endParaRPr>
          </a:p>
        </p:txBody>
      </p:sp>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8" name="Rectangle 7">
            <a:extLst>
              <a:ext uri="{FF2B5EF4-FFF2-40B4-BE49-F238E27FC236}">
                <a16:creationId xmlns:a16="http://schemas.microsoft.com/office/drawing/2014/main" id="{46C501E7-3E1A-41A1-AD2E-8201E6C0BE2E}"/>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
        <p:nvSpPr>
          <p:cNvPr id="9" name="Content Placeholder 2">
            <a:extLst>
              <a:ext uri="{FF2B5EF4-FFF2-40B4-BE49-F238E27FC236}">
                <a16:creationId xmlns:a16="http://schemas.microsoft.com/office/drawing/2014/main" id="{C8DF7B93-419B-4106-A1EE-27E6E2B6A6F5}"/>
              </a:ext>
            </a:extLst>
          </p:cNvPr>
          <p:cNvSpPr txBox="1">
            <a:spLocks/>
          </p:cNvSpPr>
          <p:nvPr/>
        </p:nvSpPr>
        <p:spPr>
          <a:xfrm>
            <a:off x="393577" y="1200692"/>
            <a:ext cx="5199814" cy="51347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600" dirty="0"/>
          </a:p>
          <a:p>
            <a:pPr marL="0" indent="0">
              <a:buNone/>
            </a:pPr>
            <a:r>
              <a:rPr lang="en-US" sz="2600" dirty="0"/>
              <a:t>The Northwestern Bands of the Shoshone Nation received a 2017 grant to assist with preservation planning for the Bear River Massacre Site, or Boa </a:t>
            </a:r>
            <a:r>
              <a:rPr lang="en-US" sz="2600" dirty="0" err="1"/>
              <a:t>Ogoi</a:t>
            </a:r>
            <a:r>
              <a:rPr lang="en-US" sz="2600" dirty="0"/>
              <a:t>, site of a January 1863 Massacre. The preservation planning process will help chart next steps for managing the site and telling its story from Native perspectives.</a:t>
            </a:r>
            <a:endParaRPr lang="en-US" sz="2600" dirty="0">
              <a:solidFill>
                <a:srgbClr val="2B4A1D"/>
              </a:solidFill>
            </a:endParaRPr>
          </a:p>
        </p:txBody>
      </p:sp>
    </p:spTree>
    <p:extLst>
      <p:ext uri="{BB962C8B-B14F-4D97-AF65-F5344CB8AC3E}">
        <p14:creationId xmlns:p14="http://schemas.microsoft.com/office/powerpoint/2010/main" val="93376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ew of river and landscape with trees and fields">
            <a:extLst>
              <a:ext uri="{FF2B5EF4-FFF2-40B4-BE49-F238E27FC236}">
                <a16:creationId xmlns:a16="http://schemas.microsoft.com/office/drawing/2014/main" id="{247EF349-BBB4-49A0-B3F7-37973856A968}"/>
              </a:ext>
            </a:extLst>
          </p:cNvPr>
          <p:cNvPicPr>
            <a:picLocks noChangeAspect="1"/>
          </p:cNvPicPr>
          <p:nvPr/>
        </p:nvPicPr>
        <p:blipFill>
          <a:blip r:embed="rId3"/>
          <a:stretch>
            <a:fillRect/>
          </a:stretch>
        </p:blipFill>
        <p:spPr>
          <a:xfrm>
            <a:off x="0" y="-1384570"/>
            <a:ext cx="12192000" cy="8118968"/>
          </a:xfrm>
          <a:prstGeom prst="rect">
            <a:avLst/>
          </a:prstGeom>
        </p:spPr>
      </p:pic>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lang="en-US" sz="4000" dirty="0">
                <a:latin typeface="Frutiger LT Std 45 Light" panose="020B0402020204020204" pitchFamily="34" charset="0"/>
              </a:rPr>
              <a:t>A Scope Defined by US History</a:t>
            </a:r>
            <a:endPar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316086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BE0DBAA-1949-411E-890F-495658A13CF0}"/>
              </a:ext>
              <a:ext uri="{C183D7F6-B498-43B3-948B-1728B52AA6E4}">
                <adec:decorative xmlns:adec="http://schemas.microsoft.com/office/drawing/2017/decorative" val="1"/>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American Battlefield Protection Program</a:t>
            </a: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228601" y="1166472"/>
            <a:ext cx="6106534" cy="4790888"/>
          </a:xfrm>
        </p:spPr>
        <p:txBody>
          <a:bodyPr>
            <a:normAutofit/>
          </a:bodyPr>
          <a:lstStyle/>
          <a:p>
            <a:pPr marL="0" indent="0">
              <a:buClr>
                <a:srgbClr val="2B4A1D"/>
              </a:buClr>
              <a:buNone/>
            </a:pPr>
            <a:r>
              <a:rPr lang="en-US" dirty="0">
                <a:solidFill>
                  <a:srgbClr val="2B4A1D"/>
                </a:solidFill>
              </a:rPr>
              <a:t>The National Park Service’s American Battlefield Protection Program (NPS ABPP) assists citizens, public and private institutions, and governments in planning, interpreting, and protecting sites where historic battles were fought on American soil during the armed conflicts that shaped the growth and development of the United States. </a:t>
            </a:r>
          </a:p>
          <a:p>
            <a:pPr marL="0" indent="0">
              <a:buClr>
                <a:srgbClr val="2B4A1D"/>
              </a:buClr>
              <a:buNone/>
            </a:pPr>
            <a:endParaRPr lang="en-US" dirty="0">
              <a:solidFill>
                <a:srgbClr val="2B4A1D"/>
              </a:solidFill>
            </a:endParaRPr>
          </a:p>
          <a:p>
            <a:pPr marL="0" indent="0">
              <a:buClr>
                <a:srgbClr val="2B4A1D"/>
              </a:buClr>
              <a:buNone/>
            </a:pPr>
            <a:r>
              <a:rPr lang="en-US" dirty="0">
                <a:solidFill>
                  <a:srgbClr val="2B4A1D"/>
                </a:solidFill>
              </a:rPr>
              <a:t>Legislative Authority: 54 U.S.C. § 308102</a:t>
            </a:r>
          </a:p>
        </p:txBody>
      </p:sp>
      <p:pic>
        <p:nvPicPr>
          <p:cNvPr id="5" name="Picture 4" descr="Battlefield with rocky field and fall treeline in background&#10;">
            <a:extLst>
              <a:ext uri="{FF2B5EF4-FFF2-40B4-BE49-F238E27FC236}">
                <a16:creationId xmlns:a16="http://schemas.microsoft.com/office/drawing/2014/main" id="{A73827F5-1B4E-4826-A260-7772CF65DE4E}"/>
              </a:ext>
            </a:extLst>
          </p:cNvPr>
          <p:cNvPicPr>
            <a:picLocks noChangeAspect="1"/>
          </p:cNvPicPr>
          <p:nvPr/>
        </p:nvPicPr>
        <p:blipFill>
          <a:blip r:embed="rId3"/>
          <a:stretch>
            <a:fillRect/>
          </a:stretch>
        </p:blipFill>
        <p:spPr>
          <a:xfrm>
            <a:off x="6478057" y="788346"/>
            <a:ext cx="7915930" cy="5547140"/>
          </a:xfrm>
          <a:prstGeom prst="rect">
            <a:avLst/>
          </a:prstGeom>
        </p:spPr>
      </p:pic>
      <p:pic>
        <p:nvPicPr>
          <p:cNvPr id="11" name="Picture 10">
            <a:extLst>
              <a:ext uri="{FF2B5EF4-FFF2-40B4-BE49-F238E27FC236}">
                <a16:creationId xmlns:a16="http://schemas.microsoft.com/office/drawing/2014/main" id="{2F19D990-06F7-4DD6-8FED-FD14B39A1011}"/>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52564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Battlefield Preservation Grant Programs</a:t>
            </a:r>
          </a:p>
        </p:txBody>
      </p:sp>
      <p:sp>
        <p:nvSpPr>
          <p:cNvPr id="16" name="Rectangle 15">
            <a:extLst>
              <a:ext uri="{FF2B5EF4-FFF2-40B4-BE49-F238E27FC236}">
                <a16:creationId xmlns:a16="http://schemas.microsoft.com/office/drawing/2014/main" id="{E31EF259-9DC5-4F1A-A17E-67D957DE2627}"/>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t>*Authorized but not yet an active funding opportunity</a:t>
            </a:r>
          </a:p>
        </p:txBody>
      </p:sp>
      <p:graphicFrame>
        <p:nvGraphicFramePr>
          <p:cNvPr id="7" name="Table 7">
            <a:extLst>
              <a:ext uri="{FF2B5EF4-FFF2-40B4-BE49-F238E27FC236}">
                <a16:creationId xmlns:a16="http://schemas.microsoft.com/office/drawing/2014/main" id="{AF3D93DE-A15E-4E08-91F9-20E352E0166C}"/>
              </a:ext>
            </a:extLst>
          </p:cNvPr>
          <p:cNvGraphicFramePr>
            <a:graphicFrameLocks noGrp="1"/>
          </p:cNvGraphicFramePr>
          <p:nvPr>
            <p:ph idx="1"/>
            <p:extLst>
              <p:ext uri="{D42A27DB-BD31-4B8C-83A1-F6EECF244321}">
                <p14:modId xmlns:p14="http://schemas.microsoft.com/office/powerpoint/2010/main" val="2289146559"/>
              </p:ext>
            </p:extLst>
          </p:nvPr>
        </p:nvGraphicFramePr>
        <p:xfrm>
          <a:off x="1598" y="788346"/>
          <a:ext cx="12190400" cy="5547138"/>
        </p:xfrm>
        <a:graphic>
          <a:graphicData uri="http://schemas.openxmlformats.org/drawingml/2006/table">
            <a:tbl>
              <a:tblPr firstRow="1" bandRow="1">
                <a:tableStyleId>{68D230F3-CF80-4859-8CE7-A43EE81993B5}</a:tableStyleId>
              </a:tblPr>
              <a:tblGrid>
                <a:gridCol w="3047600">
                  <a:extLst>
                    <a:ext uri="{9D8B030D-6E8A-4147-A177-3AD203B41FA5}">
                      <a16:colId xmlns:a16="http://schemas.microsoft.com/office/drawing/2014/main" val="3316115237"/>
                    </a:ext>
                  </a:extLst>
                </a:gridCol>
                <a:gridCol w="3047600">
                  <a:extLst>
                    <a:ext uri="{9D8B030D-6E8A-4147-A177-3AD203B41FA5}">
                      <a16:colId xmlns:a16="http://schemas.microsoft.com/office/drawing/2014/main" val="2319420702"/>
                    </a:ext>
                  </a:extLst>
                </a:gridCol>
                <a:gridCol w="3047600">
                  <a:extLst>
                    <a:ext uri="{9D8B030D-6E8A-4147-A177-3AD203B41FA5}">
                      <a16:colId xmlns:a16="http://schemas.microsoft.com/office/drawing/2014/main" val="3599827577"/>
                    </a:ext>
                  </a:extLst>
                </a:gridCol>
                <a:gridCol w="3047600">
                  <a:extLst>
                    <a:ext uri="{9D8B030D-6E8A-4147-A177-3AD203B41FA5}">
                      <a16:colId xmlns:a16="http://schemas.microsoft.com/office/drawing/2014/main" val="3443278029"/>
                    </a:ext>
                  </a:extLst>
                </a:gridCol>
              </a:tblGrid>
              <a:tr h="1099030">
                <a:tc>
                  <a:txBody>
                    <a:bodyPr/>
                    <a:lstStyle/>
                    <a:p>
                      <a:r>
                        <a:rPr lang="en-US" dirty="0"/>
                        <a:t>Preservation Planning</a:t>
                      </a:r>
                    </a:p>
                  </a:txBody>
                  <a:tcPr anchor="ctr"/>
                </a:tc>
                <a:tc>
                  <a:txBody>
                    <a:bodyPr/>
                    <a:lstStyle/>
                    <a:p>
                      <a:r>
                        <a:rPr lang="en-US" dirty="0"/>
                        <a:t>Land Acquisition</a:t>
                      </a:r>
                    </a:p>
                  </a:txBody>
                  <a:tcPr anchor="ctr"/>
                </a:tc>
                <a:tc>
                  <a:txBody>
                    <a:bodyPr/>
                    <a:lstStyle/>
                    <a:p>
                      <a:r>
                        <a:rPr lang="en-US" dirty="0"/>
                        <a:t>Interpretive Modernization*</a:t>
                      </a:r>
                    </a:p>
                  </a:txBody>
                  <a:tcPr anchor="ctr"/>
                </a:tc>
                <a:tc>
                  <a:txBody>
                    <a:bodyPr/>
                    <a:lstStyle/>
                    <a:p>
                      <a:r>
                        <a:rPr lang="en-US" dirty="0"/>
                        <a:t>Battlefield </a:t>
                      </a:r>
                    </a:p>
                    <a:p>
                      <a:r>
                        <a:rPr lang="en-US" dirty="0"/>
                        <a:t>Restoration*</a:t>
                      </a:r>
                    </a:p>
                  </a:txBody>
                  <a:tcPr anchor="ctr"/>
                </a:tc>
                <a:extLst>
                  <a:ext uri="{0D108BD9-81ED-4DB2-BD59-A6C34878D82A}">
                    <a16:rowId xmlns:a16="http://schemas.microsoft.com/office/drawing/2014/main" val="3654058181"/>
                  </a:ext>
                </a:extLst>
              </a:tr>
              <a:tr h="636739">
                <a:tc>
                  <a:txBody>
                    <a:bodyPr/>
                    <a:lstStyle/>
                    <a:p>
                      <a:r>
                        <a:rPr lang="en-US" dirty="0"/>
                        <a:t>Annual, competitive</a:t>
                      </a:r>
                    </a:p>
                  </a:txBody>
                  <a:tcPr/>
                </a:tc>
                <a:tc>
                  <a:txBody>
                    <a:bodyPr/>
                    <a:lstStyle/>
                    <a:p>
                      <a:r>
                        <a:rPr lang="en-US" dirty="0"/>
                        <a:t>Rolling</a:t>
                      </a:r>
                    </a:p>
                  </a:txBody>
                  <a:tcPr/>
                </a:tc>
                <a:tc>
                  <a:txBody>
                    <a:bodyPr/>
                    <a:lstStyle/>
                    <a:p>
                      <a:r>
                        <a:rPr lang="en-US" dirty="0"/>
                        <a:t>Annual, competitive</a:t>
                      </a:r>
                    </a:p>
                  </a:txBody>
                  <a:tcPr/>
                </a:tc>
                <a:tc>
                  <a:txBody>
                    <a:bodyPr/>
                    <a:lstStyle/>
                    <a:p>
                      <a:r>
                        <a:rPr lang="en-US" dirty="0"/>
                        <a:t>TBD</a:t>
                      </a:r>
                    </a:p>
                  </a:txBody>
                  <a:tcPr/>
                </a:tc>
                <a:extLst>
                  <a:ext uri="{0D108BD9-81ED-4DB2-BD59-A6C34878D82A}">
                    <a16:rowId xmlns:a16="http://schemas.microsoft.com/office/drawing/2014/main" val="938949098"/>
                  </a:ext>
                </a:extLst>
              </a:tr>
              <a:tr h="636739">
                <a:tc>
                  <a:txBody>
                    <a:bodyPr/>
                    <a:lstStyle/>
                    <a:p>
                      <a:r>
                        <a:rPr lang="en-US" dirty="0"/>
                        <a:t>No match</a:t>
                      </a:r>
                    </a:p>
                  </a:txBody>
                  <a:tcPr/>
                </a:tc>
                <a:tc>
                  <a:txBody>
                    <a:bodyPr/>
                    <a:lstStyle/>
                    <a:p>
                      <a:r>
                        <a:rPr lang="en-US" dirty="0"/>
                        <a:t>50% match</a:t>
                      </a:r>
                    </a:p>
                  </a:txBody>
                  <a:tcPr/>
                </a:tc>
                <a:tc>
                  <a:txBody>
                    <a:bodyPr/>
                    <a:lstStyle/>
                    <a:p>
                      <a:r>
                        <a:rPr lang="en-US" dirty="0"/>
                        <a:t>50% match</a:t>
                      </a:r>
                    </a:p>
                  </a:txBody>
                  <a:tcPr/>
                </a:tc>
                <a:tc>
                  <a:txBody>
                    <a:bodyPr/>
                    <a:lstStyle/>
                    <a:p>
                      <a:r>
                        <a:rPr lang="en-US" dirty="0"/>
                        <a:t>50% match</a:t>
                      </a:r>
                    </a:p>
                  </a:txBody>
                  <a:tcPr/>
                </a:tc>
                <a:extLst>
                  <a:ext uri="{0D108BD9-81ED-4DB2-BD59-A6C34878D82A}">
                    <a16:rowId xmlns:a16="http://schemas.microsoft.com/office/drawing/2014/main" val="288789631"/>
                  </a:ext>
                </a:extLst>
              </a:tr>
              <a:tr h="636739">
                <a:tc>
                  <a:txBody>
                    <a:bodyPr/>
                    <a:lstStyle/>
                    <a:p>
                      <a:r>
                        <a:rPr lang="en-US" dirty="0"/>
                        <a:t>All periods of history</a:t>
                      </a:r>
                    </a:p>
                  </a:txBody>
                  <a:tcPr/>
                </a:tc>
                <a:tc>
                  <a:txBody>
                    <a:bodyPr/>
                    <a:lstStyle/>
                    <a:p>
                      <a:r>
                        <a:rPr lang="en-US" dirty="0"/>
                        <a:t>Rev War, 1812, Civil War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 War, 1812, Civil War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 War, 1812, Civil War</a:t>
                      </a:r>
                    </a:p>
                  </a:txBody>
                  <a:tcPr/>
                </a:tc>
                <a:extLst>
                  <a:ext uri="{0D108BD9-81ED-4DB2-BD59-A6C34878D82A}">
                    <a16:rowId xmlns:a16="http://schemas.microsoft.com/office/drawing/2014/main" val="2408830495"/>
                  </a:ext>
                </a:extLst>
              </a:tr>
              <a:tr h="1901152">
                <a:tc>
                  <a:txBody>
                    <a:bodyPr/>
                    <a:lstStyle/>
                    <a:p>
                      <a:r>
                        <a:rPr lang="en-US" dirty="0"/>
                        <a:t>Planning, research, and outreach activities excluding bricks-and-mortar preservation or restoration work</a:t>
                      </a:r>
                    </a:p>
                  </a:txBody>
                  <a:tcPr/>
                </a:tc>
                <a:tc>
                  <a:txBody>
                    <a:bodyPr/>
                    <a:lstStyle/>
                    <a:p>
                      <a:r>
                        <a:rPr lang="en-US" dirty="0"/>
                        <a:t>Land acquisition by state and local governments</a:t>
                      </a:r>
                    </a:p>
                  </a:txBody>
                  <a:tcPr/>
                </a:tc>
                <a:tc>
                  <a:txBody>
                    <a:bodyPr/>
                    <a:lstStyle/>
                    <a:p>
                      <a:r>
                        <a:rPr lang="en-US" dirty="0"/>
                        <a:t>Reimagining battlefield interpretation using technology – planning and implementation level</a:t>
                      </a:r>
                    </a:p>
                  </a:txBody>
                  <a:tcPr/>
                </a:tc>
                <a:tc>
                  <a:txBody>
                    <a:bodyPr/>
                    <a:lstStyle/>
                    <a:p>
                      <a:r>
                        <a:rPr lang="en-US" dirty="0"/>
                        <a:t>Restoration of landscapes to day-of-battle conditions, including plans and studies</a:t>
                      </a:r>
                    </a:p>
                  </a:txBody>
                  <a:tcPr/>
                </a:tc>
                <a:extLst>
                  <a:ext uri="{0D108BD9-81ED-4DB2-BD59-A6C34878D82A}">
                    <a16:rowId xmlns:a16="http://schemas.microsoft.com/office/drawing/2014/main" val="1519906205"/>
                  </a:ext>
                </a:extLst>
              </a:tr>
              <a:tr h="636739">
                <a:tc>
                  <a:txBody>
                    <a:bodyPr/>
                    <a:lstStyle/>
                    <a:p>
                      <a:r>
                        <a:rPr lang="en-US" dirty="0"/>
                        <a:t>$1.9 million per year</a:t>
                      </a:r>
                    </a:p>
                  </a:txBody>
                  <a:tcPr/>
                </a:tc>
                <a:tc>
                  <a:txBody>
                    <a:bodyPr/>
                    <a:lstStyle/>
                    <a:p>
                      <a:r>
                        <a:rPr lang="en-US" dirty="0"/>
                        <a:t>$10-13 million/year</a:t>
                      </a:r>
                    </a:p>
                  </a:txBody>
                  <a:tcPr/>
                </a:tc>
                <a:tc>
                  <a:txBody>
                    <a:bodyPr/>
                    <a:lstStyle/>
                    <a:p>
                      <a:r>
                        <a:rPr lang="en-US" dirty="0"/>
                        <a:t>Up to $1 million/year</a:t>
                      </a:r>
                    </a:p>
                  </a:txBody>
                  <a:tcPr/>
                </a:tc>
                <a:tc>
                  <a:txBody>
                    <a:bodyPr/>
                    <a:lstStyle/>
                    <a:p>
                      <a:r>
                        <a:rPr lang="en-US" dirty="0"/>
                        <a:t>Up to $1 million/year</a:t>
                      </a:r>
                    </a:p>
                  </a:txBody>
                  <a:tcPr/>
                </a:tc>
                <a:extLst>
                  <a:ext uri="{0D108BD9-81ED-4DB2-BD59-A6C34878D82A}">
                    <a16:rowId xmlns:a16="http://schemas.microsoft.com/office/drawing/2014/main" val="3395267778"/>
                  </a:ext>
                </a:extLst>
              </a:tr>
            </a:tbl>
          </a:graphicData>
        </a:graphic>
      </p:graphicFrame>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Tree>
    <p:extLst>
      <p:ext uri="{BB962C8B-B14F-4D97-AF65-F5344CB8AC3E}">
        <p14:creationId xmlns:p14="http://schemas.microsoft.com/office/powerpoint/2010/main" val="238305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35407"/>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Grant Basics</a:t>
            </a: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452050" y="1600932"/>
            <a:ext cx="10885421" cy="4432315"/>
          </a:xfrm>
        </p:spPr>
        <p:txBody>
          <a:bodyPr>
            <a:normAutofit/>
          </a:bodyPr>
          <a:lstStyle/>
          <a:p>
            <a:pPr>
              <a:buClr>
                <a:srgbClr val="2B4A1D"/>
              </a:buClr>
            </a:pPr>
            <a:r>
              <a:rPr lang="en-US" dirty="0">
                <a:solidFill>
                  <a:schemeClr val="tx1">
                    <a:lumMod val="75000"/>
                    <a:lumOff val="25000"/>
                  </a:schemeClr>
                </a:solidFill>
                <a:latin typeface="Frutiger LT Std 45 Light" panose="020B0402020204020204" pitchFamily="34" charset="0"/>
              </a:rPr>
              <a:t>Battlefield Preservation Planning Grants fund documentation, research, planning, partnership building, interpretation, and outreach </a:t>
            </a:r>
          </a:p>
          <a:p>
            <a:pPr>
              <a:buClr>
                <a:srgbClr val="2B4A1D"/>
              </a:buClr>
            </a:pPr>
            <a:r>
              <a:rPr lang="en-US" dirty="0">
                <a:solidFill>
                  <a:schemeClr val="tx1">
                    <a:lumMod val="75000"/>
                    <a:lumOff val="25000"/>
                  </a:schemeClr>
                </a:solidFill>
                <a:latin typeface="Frutiger LT Std 45 Light" panose="020B0402020204020204" pitchFamily="34" charset="0"/>
              </a:rPr>
              <a:t>Projects can focus on battlefields and associated sites from </a:t>
            </a:r>
            <a:r>
              <a:rPr lang="en-US" b="1" dirty="0">
                <a:solidFill>
                  <a:schemeClr val="tx1">
                    <a:lumMod val="75000"/>
                    <a:lumOff val="25000"/>
                  </a:schemeClr>
                </a:solidFill>
                <a:latin typeface="Frutiger LT Std 45 Light" panose="020B0402020204020204" pitchFamily="34" charset="0"/>
              </a:rPr>
              <a:t>any period in American history</a:t>
            </a:r>
          </a:p>
          <a:p>
            <a:pPr>
              <a:buClr>
                <a:srgbClr val="2B4A1D"/>
              </a:buClr>
            </a:pPr>
            <a:r>
              <a:rPr lang="en-US" dirty="0">
                <a:solidFill>
                  <a:schemeClr val="tx1">
                    <a:lumMod val="75000"/>
                    <a:lumOff val="25000"/>
                  </a:schemeClr>
                </a:solidFill>
                <a:latin typeface="Frutiger LT Std 45 Light" panose="020B0402020204020204" pitchFamily="34" charset="0"/>
              </a:rPr>
              <a:t>Grants are awarded </a:t>
            </a:r>
            <a:r>
              <a:rPr lang="en-US" b="1" dirty="0">
                <a:solidFill>
                  <a:schemeClr val="tx1">
                    <a:lumMod val="75000"/>
                    <a:lumOff val="25000"/>
                  </a:schemeClr>
                </a:solidFill>
                <a:latin typeface="Frutiger LT Std 45 Light" panose="020B0402020204020204" pitchFamily="34" charset="0"/>
              </a:rPr>
              <a:t>annually</a:t>
            </a:r>
            <a:r>
              <a:rPr lang="en-US" dirty="0">
                <a:solidFill>
                  <a:schemeClr val="tx1">
                    <a:lumMod val="75000"/>
                    <a:lumOff val="25000"/>
                  </a:schemeClr>
                </a:solidFill>
                <a:latin typeface="Frutiger LT Std 45 Light" panose="020B0402020204020204" pitchFamily="34" charset="0"/>
              </a:rPr>
              <a:t> through a competitive merit review process</a:t>
            </a:r>
          </a:p>
          <a:p>
            <a:pPr>
              <a:buClr>
                <a:srgbClr val="2B4A1D"/>
              </a:buClr>
            </a:pPr>
            <a:r>
              <a:rPr lang="en-US" sz="2800" dirty="0">
                <a:solidFill>
                  <a:schemeClr val="tx1">
                    <a:lumMod val="75000"/>
                    <a:lumOff val="25000"/>
                  </a:schemeClr>
                </a:solidFill>
                <a:latin typeface="Frutiger LT Std 45 Light" panose="020B0402020204020204" pitchFamily="34" charset="0"/>
              </a:rPr>
              <a:t>Typical</a:t>
            </a:r>
            <a:r>
              <a:rPr lang="en-US" dirty="0">
                <a:solidFill>
                  <a:schemeClr val="tx1">
                    <a:lumMod val="75000"/>
                    <a:lumOff val="25000"/>
                  </a:schemeClr>
                </a:solidFill>
                <a:latin typeface="Frutiger LT Std 45 Light" panose="020B0402020204020204" pitchFamily="34" charset="0"/>
              </a:rPr>
              <a:t> </a:t>
            </a:r>
            <a:r>
              <a:rPr lang="en-US" sz="2800" dirty="0">
                <a:solidFill>
                  <a:schemeClr val="tx1">
                    <a:lumMod val="75000"/>
                    <a:lumOff val="25000"/>
                  </a:schemeClr>
                </a:solidFill>
                <a:latin typeface="Frutiger LT Std 45 Light" panose="020B0402020204020204" pitchFamily="34" charset="0"/>
              </a:rPr>
              <a:t>awards range from $30,000-$100,000, and </a:t>
            </a:r>
            <a:r>
              <a:rPr lang="en-US" b="1" dirty="0">
                <a:solidFill>
                  <a:schemeClr val="tx1">
                    <a:lumMod val="75000"/>
                    <a:lumOff val="25000"/>
                  </a:schemeClr>
                </a:solidFill>
                <a:latin typeface="Frutiger LT Std 45 Light" panose="020B0402020204020204" pitchFamily="34" charset="0"/>
              </a:rPr>
              <a:t>n</a:t>
            </a:r>
            <a:r>
              <a:rPr lang="en-US" sz="2800" b="1" dirty="0">
                <a:solidFill>
                  <a:schemeClr val="tx1">
                    <a:lumMod val="75000"/>
                    <a:lumOff val="25000"/>
                  </a:schemeClr>
                </a:solidFill>
                <a:latin typeface="Frutiger LT Std 45 Light" panose="020B0402020204020204" pitchFamily="34" charset="0"/>
              </a:rPr>
              <a:t>o match is required</a:t>
            </a:r>
            <a:endParaRPr lang="en-US" sz="2800" dirty="0">
              <a:solidFill>
                <a:schemeClr val="tx1">
                  <a:lumMod val="75000"/>
                  <a:lumOff val="25000"/>
                </a:schemeClr>
              </a:solidFill>
              <a:latin typeface="Frutiger LT Std 45 Light" panose="020B0402020204020204" pitchFamily="34" charset="0"/>
            </a:endParaRPr>
          </a:p>
          <a:p>
            <a:pPr>
              <a:buClr>
                <a:srgbClr val="2B4A1D"/>
              </a:buClr>
            </a:pPr>
            <a:r>
              <a:rPr lang="en-US" sz="2800" dirty="0">
                <a:solidFill>
                  <a:schemeClr val="tx1">
                    <a:lumMod val="75000"/>
                    <a:lumOff val="25000"/>
                  </a:schemeClr>
                </a:solidFill>
                <a:latin typeface="Frutiger LT Std 45 Light" panose="020B0402020204020204" pitchFamily="34" charset="0"/>
              </a:rPr>
              <a:t>Grant projects should be completed in </a:t>
            </a:r>
            <a:r>
              <a:rPr lang="en-US" sz="2800" b="1" dirty="0">
                <a:solidFill>
                  <a:schemeClr val="tx1">
                    <a:lumMod val="75000"/>
                    <a:lumOff val="25000"/>
                  </a:schemeClr>
                </a:solidFill>
                <a:latin typeface="Frutiger LT Std 45 Light" panose="020B0402020204020204" pitchFamily="34" charset="0"/>
              </a:rPr>
              <a:t>two </a:t>
            </a:r>
            <a:r>
              <a:rPr lang="en-US" b="1" dirty="0">
                <a:solidFill>
                  <a:schemeClr val="tx1">
                    <a:lumMod val="75000"/>
                    <a:lumOff val="25000"/>
                  </a:schemeClr>
                </a:solidFill>
                <a:latin typeface="Frutiger LT Std 45 Light" panose="020B0402020204020204" pitchFamily="34" charset="0"/>
              </a:rPr>
              <a:t>years</a:t>
            </a: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318655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descr="Green overbar with text box">
            <a:extLst>
              <a:ext uri="{FF2B5EF4-FFF2-40B4-BE49-F238E27FC236}">
                <a16:creationId xmlns:a16="http://schemas.microsoft.com/office/drawing/2014/main" id="{7BE0DBAA-1949-411E-890F-495658A13CF0}"/>
              </a:ext>
            </a:extLst>
          </p:cNvPr>
          <p:cNvSpPr>
            <a:spLocks noGrp="1"/>
          </p:cNvSpPr>
          <p:nvPr>
            <p:ph type="title" idx="4294967295"/>
          </p:nvPr>
        </p:nvSpPr>
        <p:spPr>
          <a:xfrm>
            <a:off x="0" y="-207698"/>
            <a:ext cx="12192000" cy="996044"/>
          </a:xfrm>
          <a:prstGeom prst="rect">
            <a:avLst/>
          </a:prstGeom>
          <a:solidFill>
            <a:srgbClr val="2B4A1D"/>
          </a:solidFill>
          <a:ln w="12700" cap="flat" cmpd="sng" algn="ctr">
            <a:solidFill>
              <a:srgbClr val="2B4A1D"/>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lt1"/>
                </a:solidFill>
                <a:effectLst/>
                <a:uLnTx/>
                <a:uFillTx/>
                <a:latin typeface="+mn-lt"/>
                <a:ea typeface="+mn-ea"/>
                <a:cs typeface="+mn-cs"/>
              </a:rPr>
              <a:t>   </a:t>
            </a:r>
            <a:r>
              <a:rPr kumimoji="0" lang="en-US" sz="4000" b="0" i="0" u="none" strike="noStrike" kern="1200" cap="none" spc="0" normalizeH="0" baseline="0" noProof="0" dirty="0">
                <a:ln>
                  <a:noFill/>
                </a:ln>
                <a:solidFill>
                  <a:schemeClr val="lt1"/>
                </a:solidFill>
                <a:effectLst/>
                <a:uLnTx/>
                <a:uFillTx/>
                <a:latin typeface="Frutiger LT Std 45 Light" panose="020B0402020204020204" pitchFamily="34" charset="0"/>
                <a:ea typeface="+mn-ea"/>
                <a:cs typeface="+mn-cs"/>
              </a:rPr>
              <a:t>Eligible Applicants</a:t>
            </a:r>
          </a:p>
        </p:txBody>
      </p:sp>
      <p:sp>
        <p:nvSpPr>
          <p:cNvPr id="3" name="Content Placeholder 2">
            <a:extLst>
              <a:ext uri="{FF2B5EF4-FFF2-40B4-BE49-F238E27FC236}">
                <a16:creationId xmlns:a16="http://schemas.microsoft.com/office/drawing/2014/main" id="{C85FAAB3-9CD6-44DF-B4E5-72ED24056A54}"/>
              </a:ext>
            </a:extLst>
          </p:cNvPr>
          <p:cNvSpPr>
            <a:spLocks noGrp="1"/>
          </p:cNvSpPr>
          <p:nvPr>
            <p:ph idx="1"/>
          </p:nvPr>
        </p:nvSpPr>
        <p:spPr>
          <a:xfrm>
            <a:off x="508719" y="1412673"/>
            <a:ext cx="10885421" cy="4432315"/>
          </a:xfrm>
        </p:spPr>
        <p:txBody>
          <a:bodyPr>
            <a:normAutofit/>
          </a:bodyPr>
          <a:lstStyle/>
          <a:p>
            <a:pPr lvl="0"/>
            <a:r>
              <a:rPr lang="en-US" dirty="0"/>
              <a:t>State and local governments</a:t>
            </a:r>
          </a:p>
          <a:p>
            <a:pPr lvl="0"/>
            <a:r>
              <a:rPr lang="en-US" dirty="0"/>
              <a:t>Public and private institutes of higher education </a:t>
            </a:r>
          </a:p>
          <a:p>
            <a:pPr lvl="0"/>
            <a:r>
              <a:rPr lang="en-US" dirty="0"/>
              <a:t>Nonprofits having a 501(c)(3) status </a:t>
            </a:r>
          </a:p>
          <a:p>
            <a:pPr lvl="0"/>
            <a:r>
              <a:rPr lang="en-US" dirty="0"/>
              <a:t>Federally recognized Native American tribal governments, other Native American tribal organizations, and Native Hawaiian Organizations</a:t>
            </a:r>
          </a:p>
          <a:p>
            <a:pPr marL="457200" lvl="1" indent="0">
              <a:buClr>
                <a:srgbClr val="2B4A1D"/>
              </a:buClr>
              <a:buNone/>
            </a:pPr>
            <a:endParaRPr lang="en-US" sz="2800" dirty="0">
              <a:solidFill>
                <a:srgbClr val="2B4A1D"/>
              </a:solidFill>
            </a:endParaRPr>
          </a:p>
          <a:p>
            <a:pPr marL="0" indent="0">
              <a:buClr>
                <a:srgbClr val="2B4A1D"/>
              </a:buClr>
              <a:buNone/>
            </a:pPr>
            <a:endParaRPr lang="en-US" sz="3200" dirty="0">
              <a:solidFill>
                <a:srgbClr val="2B4A1D"/>
              </a:solidFill>
            </a:endParaRPr>
          </a:p>
        </p:txBody>
      </p:sp>
      <p:pic>
        <p:nvPicPr>
          <p:cNvPr id="11" name="Picture 10" descr="Brown arrowhead logo, point down. At top right, white text, National Park Service. At left, a tall tree. At bottom, a white bison stands on a green field ending in a distant tree line, a white lake at right. A snow-capped mountain towers behind. ">
            <a:extLst>
              <a:ext uri="{FF2B5EF4-FFF2-40B4-BE49-F238E27FC236}">
                <a16:creationId xmlns:a16="http://schemas.microsoft.com/office/drawing/2014/main" id="{2F19D990-06F7-4DD6-8FED-FD14B39A101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39108" y="164019"/>
            <a:ext cx="1196726" cy="1558137"/>
          </a:xfrm>
          <a:prstGeom prst="rect">
            <a:avLst/>
          </a:prstGeom>
        </p:spPr>
      </p:pic>
      <p:sp>
        <p:nvSpPr>
          <p:cNvPr id="16" name="Rectangle 15">
            <a:extLst>
              <a:ext uri="{FF2B5EF4-FFF2-40B4-BE49-F238E27FC236}">
                <a16:creationId xmlns:a16="http://schemas.microsoft.com/office/drawing/2014/main" id="{E31EF259-9DC5-4F1A-A17E-67D957DE2627}"/>
              </a:ext>
              <a:ext uri="{C183D7F6-B498-43B3-948B-1728B52AA6E4}">
                <adec:decorative xmlns:adec="http://schemas.microsoft.com/office/drawing/2017/decorative" val="1"/>
              </a:ext>
            </a:extLst>
          </p:cNvPr>
          <p:cNvSpPr/>
          <p:nvPr/>
        </p:nvSpPr>
        <p:spPr>
          <a:xfrm>
            <a:off x="0" y="6335486"/>
            <a:ext cx="12192000" cy="522514"/>
          </a:xfrm>
          <a:prstGeom prst="rect">
            <a:avLst/>
          </a:prstGeom>
          <a:solidFill>
            <a:srgbClr val="2B4A1D"/>
          </a:solidFill>
          <a:ln>
            <a:solidFill>
              <a:srgbClr val="2B4A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200" dirty="0"/>
          </a:p>
        </p:txBody>
      </p:sp>
    </p:spTree>
    <p:extLst>
      <p:ext uri="{BB962C8B-B14F-4D97-AF65-F5344CB8AC3E}">
        <p14:creationId xmlns:p14="http://schemas.microsoft.com/office/powerpoint/2010/main" val="332111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D26874F0ED9894584C9C3C22DAD350A" ma:contentTypeVersion="13" ma:contentTypeDescription="Create a new document." ma:contentTypeScope="" ma:versionID="d655d0fb6a1a8af2bfc0c92159a2ac24">
  <xsd:schema xmlns:xsd="http://www.w3.org/2001/XMLSchema" xmlns:xs="http://www.w3.org/2001/XMLSchema" xmlns:p="http://schemas.microsoft.com/office/2006/metadata/properties" xmlns:ns1="http://schemas.microsoft.com/sharepoint/v3" xmlns:ns3="9dd8fd04-91ce-40dc-acb6-e27a2659a6cd" xmlns:ns4="1ba7f38b-48d1-4deb-85a4-ced8a4ae5eaa" targetNamespace="http://schemas.microsoft.com/office/2006/metadata/properties" ma:root="true" ma:fieldsID="4fca77ab2ed815d5d89d48fc0e2a6857" ns1:_="" ns3:_="" ns4:_="">
    <xsd:import namespace="http://schemas.microsoft.com/sharepoint/v3"/>
    <xsd:import namespace="9dd8fd04-91ce-40dc-acb6-e27a2659a6cd"/>
    <xsd:import namespace="1ba7f38b-48d1-4deb-85a4-ced8a4ae5ea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d8fd04-91ce-40dc-acb6-e27a2659a6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a7f38b-48d1-4deb-85a4-ced8a4ae5ea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93A7D8-E251-4BE1-969E-FDA9D29460DB}">
  <ds:schemaRefs>
    <ds:schemaRef ds:uri="http://schemas.microsoft.com/sharepoint/v3/contenttype/forms"/>
  </ds:schemaRefs>
</ds:datastoreItem>
</file>

<file path=customXml/itemProps2.xml><?xml version="1.0" encoding="utf-8"?>
<ds:datastoreItem xmlns:ds="http://schemas.openxmlformats.org/officeDocument/2006/customXml" ds:itemID="{AA4C09A8-6482-41BB-893D-2150658E413B}">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1510916C-8738-4E49-8169-2AAF18187E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dd8fd04-91ce-40dc-acb6-e27a2659a6cd"/>
    <ds:schemaRef ds:uri="1ba7f38b-48d1-4deb-85a4-ced8a4ae5e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17747</TotalTime>
  <Words>4129</Words>
  <Application>Microsoft Office PowerPoint</Application>
  <PresentationFormat>Widescreen</PresentationFormat>
  <Paragraphs>257</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Frutiger LT Std 45 Light</vt:lpstr>
      <vt:lpstr>Frutiger LT Std 55 Roman</vt:lpstr>
      <vt:lpstr>Wingdings</vt:lpstr>
      <vt:lpstr>Office Theme</vt:lpstr>
      <vt:lpstr>Amplifying Indigenous Voices  in Battlefield Preservation  Webinar December 9, 2020 </vt:lpstr>
      <vt:lpstr>“What Have We Overlooked?” </vt:lpstr>
      <vt:lpstr>Why Do Battlefields Matter?</vt:lpstr>
      <vt:lpstr>How Do You Want to Tell Your Story? </vt:lpstr>
      <vt:lpstr>   A Scope Defined by US History</vt:lpstr>
      <vt:lpstr>   American Battlefield Protection Program</vt:lpstr>
      <vt:lpstr>   Battlefield Preservation Grant Programs</vt:lpstr>
      <vt:lpstr>   Grant Basics</vt:lpstr>
      <vt:lpstr>   Eligible Applicants</vt:lpstr>
      <vt:lpstr>Definitions</vt:lpstr>
      <vt:lpstr>   Eligible Activities</vt:lpstr>
      <vt:lpstr>   What is Not Eligible? </vt:lpstr>
      <vt:lpstr>Pechanga Band of Indians Planning Grant</vt:lpstr>
      <vt:lpstr>Pueblo of Isleta Planning Grant</vt:lpstr>
      <vt:lpstr>Ball State University Planning Grants</vt:lpstr>
      <vt:lpstr>Review &amp; Award Timeline*</vt:lpstr>
      <vt:lpstr>   How to Apply</vt:lpstr>
      <vt:lpstr>   Application Components</vt:lpstr>
      <vt:lpstr>Merit Review</vt:lpstr>
      <vt:lpstr>Program Goals</vt:lpstr>
      <vt:lpstr>Feedback Opportunity</vt:lpstr>
      <vt:lpstr>   Q&amp;A </vt:lpstr>
      <vt:lpstr>Contact us any time!   abpp@nps.gov Philip Bailey: (202) 513-7126 Emily Button Kambic: (202) 354-2035 https://www.nps.gov/abpp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Brawdy</dc:creator>
  <cp:lastModifiedBy>Christie, Anna K</cp:lastModifiedBy>
  <cp:revision>100</cp:revision>
  <dcterms:created xsi:type="dcterms:W3CDTF">2019-03-19T15:55:05Z</dcterms:created>
  <dcterms:modified xsi:type="dcterms:W3CDTF">2022-03-18T20:53:39Z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0x0101004D26874F0ED9894584C9C3C22DAD350A</vt:lpwstr>
  </property>
</Properties>
</file>